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74" r:id="rId3"/>
    <p:sldId id="290" r:id="rId4"/>
    <p:sldId id="283" r:id="rId5"/>
    <p:sldId id="284" r:id="rId6"/>
    <p:sldId id="297" r:id="rId7"/>
    <p:sldId id="294" r:id="rId8"/>
    <p:sldId id="295" r:id="rId9"/>
    <p:sldId id="296" r:id="rId10"/>
    <p:sldId id="269" r:id="rId11"/>
    <p:sldId id="300" r:id="rId12"/>
    <p:sldId id="277" r:id="rId13"/>
    <p:sldId id="298" r:id="rId14"/>
    <p:sldId id="288" r:id="rId15"/>
    <p:sldId id="285" r:id="rId16"/>
    <p:sldId id="293" r:id="rId17"/>
    <p:sldId id="259" r:id="rId18"/>
    <p:sldId id="291" r:id="rId19"/>
    <p:sldId id="299" r:id="rId20"/>
    <p:sldId id="301" r:id="rId21"/>
    <p:sldId id="282" r:id="rId22"/>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7F01"/>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Bez stylu, mřížka tabulky">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Bez stylu, bez mřížky">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6" autoAdjust="0"/>
    <p:restoredTop sz="86386" autoAdjust="0"/>
  </p:normalViewPr>
  <p:slideViewPr>
    <p:cSldViewPr snapToGrid="0">
      <p:cViewPr varScale="1">
        <p:scale>
          <a:sx n="87" d="100"/>
          <a:sy n="87" d="100"/>
        </p:scale>
        <p:origin x="102" y="28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ED63F-6E8F-41B9-9617-952BF03844DF}" type="datetimeFigureOut">
              <a:rPr lang="cs-CZ" smtClean="0"/>
              <a:t>15.06.2017</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7D18C-6BE2-4332-8314-601E3D7A8492}" type="slidenum">
              <a:rPr lang="cs-CZ" smtClean="0"/>
              <a:t>‹#›</a:t>
            </a:fld>
            <a:endParaRPr lang="cs-CZ"/>
          </a:p>
        </p:txBody>
      </p:sp>
    </p:spTree>
    <p:extLst>
      <p:ext uri="{BB962C8B-B14F-4D97-AF65-F5344CB8AC3E}">
        <p14:creationId xmlns:p14="http://schemas.microsoft.com/office/powerpoint/2010/main" val="2943178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Dobrý den,</a:t>
            </a:r>
            <a:r>
              <a:rPr lang="cs-CZ" baseline="0" dirty="0" smtClean="0"/>
              <a:t> jmenuji se Tomáš Moravec a rád bych Vám představil svůj diplomový projekt, zabývající se komplexním řešení zabezpečovacího zařízení pro domácnost, pod vedením pana Chaloupky.</a:t>
            </a:r>
            <a:endParaRPr lang="cs-CZ" dirty="0" smtClean="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a:t>
            </a:fld>
            <a:endParaRPr lang="cs-CZ"/>
          </a:p>
        </p:txBody>
      </p:sp>
    </p:spTree>
    <p:extLst>
      <p:ext uri="{BB962C8B-B14F-4D97-AF65-F5344CB8AC3E}">
        <p14:creationId xmlns:p14="http://schemas.microsoft.com/office/powerpoint/2010/main" val="26251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Firmware</a:t>
            </a:r>
            <a:r>
              <a:rPr lang="cs-CZ" baseline="0" dirty="0" smtClean="0"/>
              <a:t> ústředny samozřejmě obsahuje velké množství funkcí a má velké množství schopností. Nejdůležitější je ale zřejmě komunikační API, které jsem sám vytvořil pro dotazování a odpovídání aplikacím. Detailní popis API najdete uvnitř mé práce, zde pro ukázku mám pár příkladů. Například dotaz pro získání všech senzorů. Dotaz nemá žádné parametry a vrací list všech senzorů ve formátu JSON. Nastavovací dotaz </a:t>
            </a:r>
            <a:r>
              <a:rPr lang="cs-CZ" baseline="0" dirty="0" err="1" smtClean="0"/>
              <a:t>SetSensorName</a:t>
            </a:r>
            <a:r>
              <a:rPr lang="cs-CZ" baseline="0" dirty="0" smtClean="0"/>
              <a:t> má parametr ID a nové jméno zařízení. Vrací OK nebo ERROR v případě chyby při změně. Samotné ID zařízení je získáváno z GET příkazů a jejích správu si obstarává samotná ústředna, jedná se o jediný údaj který není možné měnit.</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10</a:t>
            </a:fld>
            <a:endParaRPr lang="cs-CZ"/>
          </a:p>
        </p:txBody>
      </p:sp>
    </p:spTree>
    <p:extLst>
      <p:ext uri="{BB962C8B-B14F-4D97-AF65-F5344CB8AC3E}">
        <p14:creationId xmlns:p14="http://schemas.microsoft.com/office/powerpoint/2010/main" val="287096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effectLst/>
              </a:rPr>
              <a:t>Kód aplikace je rozdělen do více bloků, které spolu vzájemně komunikují. </a:t>
            </a:r>
            <a:r>
              <a:rPr lang="cs-CZ" dirty="0" err="1" smtClean="0">
                <a:effectLst/>
              </a:rPr>
              <a:t>Arduino</a:t>
            </a:r>
            <a:r>
              <a:rPr lang="cs-CZ" dirty="0" smtClean="0">
                <a:effectLst/>
              </a:rPr>
              <a:t> </a:t>
            </a:r>
            <a:r>
              <a:rPr lang="cs-CZ" dirty="0" err="1" smtClean="0">
                <a:effectLst/>
              </a:rPr>
              <a:t>Connector</a:t>
            </a:r>
            <a:r>
              <a:rPr lang="cs-CZ" dirty="0" smtClean="0">
                <a:effectLst/>
              </a:rPr>
              <a:t> slouží k napojení zabezpečovacího zařízení a využívá API poskytované zabezpečovacím zařízením, díky čemuž poskytuje funkce pro jednoduché zapisování a čtení do </a:t>
            </a:r>
            <a:r>
              <a:rPr lang="cs-CZ" dirty="0" err="1" smtClean="0">
                <a:effectLst/>
              </a:rPr>
              <a:t>Arduina</a:t>
            </a:r>
            <a:r>
              <a:rPr lang="cs-CZ" dirty="0" smtClean="0">
                <a:effectLst/>
              </a:rPr>
              <a:t>. Windows </a:t>
            </a:r>
            <a:r>
              <a:rPr lang="cs-CZ" dirty="0" err="1" smtClean="0">
                <a:effectLst/>
              </a:rPr>
              <a:t>Forms</a:t>
            </a:r>
            <a:r>
              <a:rPr lang="cs-CZ" dirty="0" smtClean="0">
                <a:effectLst/>
              </a:rPr>
              <a:t> poskytují grafické uživatelské rozhraní, základní logiku na propojení jednotlivých funkčních celků a notifikace pro uživatele. </a:t>
            </a:r>
            <a:r>
              <a:rPr lang="cs-CZ" dirty="0" err="1" smtClean="0">
                <a:effectLst/>
              </a:rPr>
              <a:t>UserControls</a:t>
            </a:r>
            <a:r>
              <a:rPr lang="cs-CZ" dirty="0" smtClean="0">
                <a:effectLst/>
              </a:rPr>
              <a:t> poskytují jednotlivé funkce aplikace, z nichž každá má své vlastní GUI, které se zobrazuje ve Windows </a:t>
            </a:r>
            <a:r>
              <a:rPr lang="cs-CZ" dirty="0" err="1" smtClean="0">
                <a:effectLst/>
              </a:rPr>
              <a:t>Forms</a:t>
            </a:r>
            <a:r>
              <a:rPr lang="cs-CZ" dirty="0" smtClean="0">
                <a:effectLst/>
              </a:rPr>
              <a:t>. Dále budou zmíněny pouze ty </a:t>
            </a:r>
            <a:r>
              <a:rPr lang="cs-CZ" dirty="0" err="1" smtClean="0">
                <a:effectLst/>
              </a:rPr>
              <a:t>UserContorls</a:t>
            </a:r>
            <a:r>
              <a:rPr lang="cs-CZ" dirty="0" smtClean="0">
                <a:effectLst/>
              </a:rPr>
              <a:t>, které jsou důležité pro pochopení ovládání aplikace. Design byl inspirovaný manuálem jednotného vizuálního stylu TUL</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11</a:t>
            </a:fld>
            <a:endParaRPr lang="cs-CZ"/>
          </a:p>
        </p:txBody>
      </p:sp>
    </p:spTree>
    <p:extLst>
      <p:ext uri="{BB962C8B-B14F-4D97-AF65-F5344CB8AC3E}">
        <p14:creationId xmlns:p14="http://schemas.microsoft.com/office/powerpoint/2010/main" val="139355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Zde vidíme již</a:t>
            </a:r>
            <a:r>
              <a:rPr lang="cs-CZ" baseline="0" dirty="0" smtClean="0"/>
              <a:t> desktopovou aplikaci v hlavním okně přehledu připojených zařízení. Ty se načítají přímo z centrály a jsou vkládány pod sebe, vždy dle typu (tedy spínač nebo senzor). Řádky se generujíc automaticky a při přesažení okna je možné </a:t>
            </a:r>
            <a:r>
              <a:rPr lang="cs-CZ" baseline="0" dirty="0" err="1" smtClean="0"/>
              <a:t>scrolovat</a:t>
            </a:r>
            <a:r>
              <a:rPr lang="cs-CZ" baseline="0" dirty="0" smtClean="0"/>
              <a:t> níže. Stav spínacích prvků je možné měnit přímo hlavního okna, jednotlivá nastavení lze provádět pomocí tlačítka nastavení po pravé straně. </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12</a:t>
            </a:fld>
            <a:endParaRPr lang="cs-CZ"/>
          </a:p>
        </p:txBody>
      </p:sp>
    </p:spTree>
    <p:extLst>
      <p:ext uri="{BB962C8B-B14F-4D97-AF65-F5344CB8AC3E}">
        <p14:creationId xmlns:p14="http://schemas.microsoft.com/office/powerpoint/2010/main" val="3123166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U nastavení existujících</a:t>
            </a:r>
            <a:r>
              <a:rPr lang="cs-CZ" baseline="0" dirty="0" smtClean="0"/>
              <a:t> prvků lze měnit, v případě senzoru, jméno, pin a typ. Jméno má maximální délku 30 znaků, z důvodu omezené paměti </a:t>
            </a:r>
            <a:r>
              <a:rPr lang="cs-CZ" baseline="0" dirty="0" err="1" smtClean="0"/>
              <a:t>Arduina</a:t>
            </a:r>
            <a:r>
              <a:rPr lang="cs-CZ" baseline="0" dirty="0" smtClean="0"/>
              <a:t>. Pin lze vybrat ze seznamu, který byl vytvořen pro každé existující </a:t>
            </a:r>
            <a:r>
              <a:rPr lang="cs-CZ" baseline="0" dirty="0" err="1" smtClean="0"/>
              <a:t>Arduino</a:t>
            </a:r>
            <a:r>
              <a:rPr lang="cs-CZ" baseline="0" dirty="0" smtClean="0"/>
              <a:t> a obsahuje pouze piny, pro tento účel využitelné. Samotný typ zařízení je rozpoznávat při připojení. Typ senzoru může být buď spínací nebo rozpínací. Při změně jakéhokoliv nastavení se do centrály odešle požadavek, a centrála odpoví buď OK, po provedení operace, nebo chybovou hláškou.</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13</a:t>
            </a:fld>
            <a:endParaRPr lang="cs-CZ"/>
          </a:p>
        </p:txBody>
      </p:sp>
    </p:spTree>
    <p:extLst>
      <p:ext uri="{BB962C8B-B14F-4D97-AF65-F5344CB8AC3E}">
        <p14:creationId xmlns:p14="http://schemas.microsoft.com/office/powerpoint/2010/main" val="1441527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Pro informování uživatele o</a:t>
            </a:r>
            <a:r>
              <a:rPr lang="cs-CZ" baseline="0" dirty="0" smtClean="0"/>
              <a:t> všemožných aktivitách aplikace byli využity notifikace </a:t>
            </a:r>
            <a:r>
              <a:rPr lang="cs-CZ" baseline="0" dirty="0" err="1" smtClean="0"/>
              <a:t>Balloon</a:t>
            </a:r>
            <a:r>
              <a:rPr lang="cs-CZ" baseline="0" dirty="0" smtClean="0"/>
              <a:t>. Uživatel je informován o připojení, odpojení, změnách nastavení nebo změně stavu senzoru. Seznam všech notifikací je možné nalézt uvnitř mé práce. Nejčastější notifikace se dají změnit nebo omezit v nastavení programu.</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14</a:t>
            </a:fld>
            <a:endParaRPr lang="cs-CZ"/>
          </a:p>
        </p:txBody>
      </p:sp>
    </p:spTree>
    <p:extLst>
      <p:ext uri="{BB962C8B-B14F-4D97-AF65-F5344CB8AC3E}">
        <p14:creationId xmlns:p14="http://schemas.microsoft.com/office/powerpoint/2010/main" val="412682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Pokud přidáváme</a:t>
            </a:r>
            <a:r>
              <a:rPr lang="cs-CZ" baseline="0" dirty="0" smtClean="0"/>
              <a:t> nový senzor, je to podobné jako nastavení stávajícího. Zvolíme jméno, vybereme Pin a typ. Následně přidáme a jsem přesunuti na stránku přehledu, kde by již měl být náš nový senzor.</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15</a:t>
            </a:fld>
            <a:endParaRPr lang="cs-CZ"/>
          </a:p>
        </p:txBody>
      </p:sp>
    </p:spTree>
    <p:extLst>
      <p:ext uri="{BB962C8B-B14F-4D97-AF65-F5344CB8AC3E}">
        <p14:creationId xmlns:p14="http://schemas.microsoft.com/office/powerpoint/2010/main" val="1726557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Připojování a odpojování</a:t>
            </a:r>
            <a:r>
              <a:rPr lang="cs-CZ" baseline="0" dirty="0" smtClean="0"/>
              <a:t> je možné udělat ručně, nicméně aplikace si sama hlídá porty a pokud není žádné zařízení připojeno a objeví se centrála, automaticky proběhne připojení. Při ručním výběru portu se vždy pro přehlednost zobrazuje jméno zvoleného zařízení. V jednu chvíli je možné být připojený pouze k jedné centrále. Pro krajní nouzi připojení k více zařízením, je možné otevřít více oken aplikace.</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16</a:t>
            </a:fld>
            <a:endParaRPr lang="cs-CZ"/>
          </a:p>
        </p:txBody>
      </p:sp>
    </p:spTree>
    <p:extLst>
      <p:ext uri="{BB962C8B-B14F-4D97-AF65-F5344CB8AC3E}">
        <p14:creationId xmlns:p14="http://schemas.microsoft.com/office/powerpoint/2010/main" val="44209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Po dokončení</a:t>
            </a:r>
            <a:r>
              <a:rPr lang="cs-CZ" baseline="0" dirty="0" smtClean="0"/>
              <a:t> desktopové aplikace následoval vývoj mobilní aplikace. Ta měla umožňovat pouze monitoring připojených periferií. Vývoj byl tedy značně jednodušší. Po připojení je stejně jako v desktopové aplikaci načten přehled zařízení. V případě spínače je možné měnit jeho stav. U každého zařízení lze zobrazit jeho detail, nicméně ten není možné měnit.</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17</a:t>
            </a:fld>
            <a:endParaRPr lang="cs-CZ"/>
          </a:p>
        </p:txBody>
      </p:sp>
    </p:spTree>
    <p:extLst>
      <p:ext uri="{BB962C8B-B14F-4D97-AF65-F5344CB8AC3E}">
        <p14:creationId xmlns:p14="http://schemas.microsoft.com/office/powerpoint/2010/main" val="399028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V detailu jsou zobrazeny všechny</a:t>
            </a:r>
            <a:r>
              <a:rPr lang="cs-CZ" baseline="0" dirty="0" smtClean="0"/>
              <a:t> dostupné informace, které je možné zobrazit také v desktopové aplikaci.</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18</a:t>
            </a:fld>
            <a:endParaRPr lang="cs-CZ"/>
          </a:p>
        </p:txBody>
      </p:sp>
    </p:spTree>
    <p:extLst>
      <p:ext uri="{BB962C8B-B14F-4D97-AF65-F5344CB8AC3E}">
        <p14:creationId xmlns:p14="http://schemas.microsoft.com/office/powerpoint/2010/main" val="1749967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baseline="0" dirty="0" smtClean="0"/>
              <a:t>V případě, že se změní stav některé z periferií, je uživatel upozorněn notifikace. Aplikace byla vyvinuta pouze pro systém Android.</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19</a:t>
            </a:fld>
            <a:endParaRPr lang="cs-CZ"/>
          </a:p>
        </p:txBody>
      </p:sp>
    </p:spTree>
    <p:extLst>
      <p:ext uri="{BB962C8B-B14F-4D97-AF65-F5344CB8AC3E}">
        <p14:creationId xmlns:p14="http://schemas.microsoft.com/office/powerpoint/2010/main" val="159317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baseline="0" dirty="0" smtClean="0"/>
              <a:t>Cílem celé práce bylo vytvořit zabezpečovací zařízení, ke kterému je možné připojit libovolné senzory, nebo spínací prvky. Prvním úkolem bylo </a:t>
            </a:r>
            <a:r>
              <a:rPr lang="cs-CZ" dirty="0" smtClean="0"/>
              <a:t>seznámení</a:t>
            </a:r>
            <a:r>
              <a:rPr lang="cs-CZ" baseline="0" dirty="0" smtClean="0"/>
              <a:t> s problematikou a rešerše možných řešení. Následně bylo mým primárním úkolem pokusit se využít nejlevnější mobilní telefon tak, aby díky němu mohla být ústředna (tedy mozek celého systému), fungující na platformě </a:t>
            </a:r>
            <a:r>
              <a:rPr lang="cs-CZ" baseline="0" dirty="0" err="1" smtClean="0"/>
              <a:t>Arduino</a:t>
            </a:r>
            <a:r>
              <a:rPr lang="cs-CZ" baseline="0" dirty="0" smtClean="0"/>
              <a:t>, připojena k sítí GSM/GPRS. Dále bylo mým úkolem vytvoření řídícího firmware pro zmíněnou ústřednu, která by zprostředkovala veškerou správu a komunikaci. Vytvoření desktopové aplikace, která by umožňovala kompletní nastavení a monitoring ústředny a vytvoření aplikace mobilní, která by umožnila monitoring na dálku.</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a:t>
            </a:fld>
            <a:endParaRPr lang="cs-CZ"/>
          </a:p>
        </p:txBody>
      </p:sp>
    </p:spTree>
    <p:extLst>
      <p:ext uri="{BB962C8B-B14F-4D97-AF65-F5344CB8AC3E}">
        <p14:creationId xmlns:p14="http://schemas.microsoft.com/office/powerpoint/2010/main" val="296174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baseline="0" dirty="0" smtClean="0"/>
              <a:t>I když je centrála i mobilní aplikace jsou plně připraveny pro komunikaci po datové síti, je nutné mít pevný bod v internetu, který bude sloužit pro předávání dat mezi nimi. Vzhledem k tomu, že obě zařízení se připojují do sítě pomocí karty SIM a mají dynamickou IP adresu, bylo by nutné naprogramovat komunikační server, ke kterému by se mohla každá strana připojit a komunikovat. Nicméně kvůli časovým i zdravotním problémům jsem nebyl schopen tento server naprogramovat, proto samotné spojení mezi mobilní aplikací a centrálou, ač je připravené, nefunguje.</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20</a:t>
            </a:fld>
            <a:endParaRPr lang="cs-CZ"/>
          </a:p>
        </p:txBody>
      </p:sp>
    </p:spTree>
    <p:extLst>
      <p:ext uri="{BB962C8B-B14F-4D97-AF65-F5344CB8AC3E}">
        <p14:creationId xmlns:p14="http://schemas.microsoft.com/office/powerpoint/2010/main" val="2801095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Na závěr bych si dovolil</a:t>
            </a:r>
            <a:r>
              <a:rPr lang="cs-CZ" baseline="0" dirty="0" smtClean="0"/>
              <a:t> shrnout jednotlivé cíle a jak se je podařilo vyřešit.</a:t>
            </a:r>
          </a:p>
          <a:p>
            <a:endParaRPr lang="cs-CZ" baseline="0" dirty="0" smtClean="0"/>
          </a:p>
          <a:p>
            <a:r>
              <a:rPr lang="cs-CZ" baseline="0" dirty="0" smtClean="0"/>
              <a:t>Seznámení s problematikou a rešerše proběhlo bez sebemenších problémů. </a:t>
            </a:r>
          </a:p>
          <a:p>
            <a:r>
              <a:rPr lang="cs-CZ" baseline="0" dirty="0" smtClean="0"/>
              <a:t>Využití mobilního telefonu se nakonec ukázalo jako slepá cesta, kterou nebylo možné se vydat.</a:t>
            </a:r>
          </a:p>
          <a:p>
            <a:r>
              <a:rPr lang="cs-CZ" baseline="0" dirty="0" smtClean="0"/>
              <a:t>Firmware ústředny byl vytvořen a otestován na prototypové desce.</a:t>
            </a:r>
          </a:p>
          <a:p>
            <a:r>
              <a:rPr lang="cs-CZ" baseline="0" dirty="0" smtClean="0"/>
              <a:t>Desktopová aplikace byla vytvořena a otestována s ústřednou.</a:t>
            </a:r>
          </a:p>
          <a:p>
            <a:r>
              <a:rPr lang="cs-CZ" baseline="0" dirty="0" smtClean="0"/>
              <a:t>Mobilní aplikace byla vytvořena, ale ze zdravotních důvodů jsem nedokončil zprostředkování komunikace aplikace a ústředny.</a:t>
            </a:r>
          </a:p>
          <a:p>
            <a:endParaRPr lang="cs-CZ" baseline="0" dirty="0" smtClean="0"/>
          </a:p>
          <a:p>
            <a:r>
              <a:rPr lang="cs-CZ" baseline="0" dirty="0" smtClean="0"/>
              <a:t>Věřím že na práci je ještě mnohé co rozvíjet a vylepšovat, například v rámci diplomové práce, nicméně koncept jako takový je funkční a s desktopovou aplikací funguje zabezpečovací zařízení přesně dle očekávání.</a:t>
            </a:r>
          </a:p>
          <a:p>
            <a:r>
              <a:rPr lang="cs-CZ" baseline="0" dirty="0" smtClean="0"/>
              <a:t>Za mě je to vše a děkuji za pozornost.</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21</a:t>
            </a:fld>
            <a:endParaRPr lang="cs-CZ"/>
          </a:p>
        </p:txBody>
      </p:sp>
    </p:spTree>
    <p:extLst>
      <p:ext uri="{BB962C8B-B14F-4D97-AF65-F5344CB8AC3E}">
        <p14:creationId xmlns:p14="http://schemas.microsoft.com/office/powerpoint/2010/main" val="1386547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Po provedení rešerše a</a:t>
            </a:r>
            <a:r>
              <a:rPr lang="cs-CZ" baseline="0" dirty="0" smtClean="0"/>
              <a:t> byl objednán hardware, včetně mobilního telefonu. Zakoupen byl nový telefon, nicméně s uzavřeným systémem a bez otevřené dokumentace, tak aby se podobal starším telefonům, pro které již dnes nemá spousta lidí využití. Po prvním rozboru jsem zhodnotil, že nebude možné zdroje telefonu získat skrze USB, tedy pomocí nějakého API, případně aplikace, jako by to šlo například u telefonu se systémem Android. Telefon byl tedy rozebrán a pokoušel jsem se o napojení k sítím přímo skrze základní desku. Jedinou možností se ukázali servisní piny, kterými se zřejmě výrobce připojuje k telefonu při opravě a testování. Po několika týdenním testování jsem kontaktoval výrobce, zda mi neposkytne nějakou dokumentaci, bohužel jsem byl odmítnut. Po celkem dvouměsíčním zkoumání jsem po konzultaci s vedoucím tuto cestu uzavřel a jako náhradní řešení připojení do sítě GSM/GPRS byl využit samotný modul k tomu určený.</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3</a:t>
            </a:fld>
            <a:endParaRPr lang="cs-CZ"/>
          </a:p>
        </p:txBody>
      </p:sp>
    </p:spTree>
    <p:extLst>
      <p:ext uri="{BB962C8B-B14F-4D97-AF65-F5344CB8AC3E}">
        <p14:creationId xmlns:p14="http://schemas.microsoft.com/office/powerpoint/2010/main" val="252783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Po první fázi</a:t>
            </a:r>
            <a:r>
              <a:rPr lang="cs-CZ" baseline="0" dirty="0" smtClean="0"/>
              <a:t> jsem začal sestavovat prototypovou desku. Základem byla deska </a:t>
            </a:r>
            <a:r>
              <a:rPr lang="cs-CZ" baseline="0" dirty="0" err="1" smtClean="0"/>
              <a:t>Arduino</a:t>
            </a:r>
            <a:r>
              <a:rPr lang="cs-CZ" baseline="0" dirty="0" smtClean="0"/>
              <a:t>, ke se mohla připojit desktopová aplikace pomocí USB, případně mobilní aplikace skrze GPRS modul. Jako testovací senzory jsem zvolil dveřní čidlo a senzor pohybu. Jako spínací prvek byla připojena dioda, kterou by v praxi nahradilo například relé.</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4</a:t>
            </a:fld>
            <a:endParaRPr lang="cs-CZ"/>
          </a:p>
        </p:txBody>
      </p:sp>
    </p:spTree>
    <p:extLst>
      <p:ext uri="{BB962C8B-B14F-4D97-AF65-F5344CB8AC3E}">
        <p14:creationId xmlns:p14="http://schemas.microsoft.com/office/powerpoint/2010/main" val="94437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Na obrázku vidíte prototypové zařízení, zde bez připojeného</a:t>
            </a:r>
            <a:r>
              <a:rPr lang="cs-CZ" baseline="0" dirty="0" smtClean="0"/>
              <a:t> GPRS modulu.</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5</a:t>
            </a:fld>
            <a:endParaRPr lang="cs-CZ"/>
          </a:p>
        </p:txBody>
      </p:sp>
    </p:spTree>
    <p:extLst>
      <p:ext uri="{BB962C8B-B14F-4D97-AF65-F5344CB8AC3E}">
        <p14:creationId xmlns:p14="http://schemas.microsoft.com/office/powerpoint/2010/main" val="3674475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První se na</a:t>
            </a:r>
            <a:r>
              <a:rPr lang="cs-CZ" baseline="0" dirty="0" smtClean="0"/>
              <a:t> desce vyskytuje řídící jednotka </a:t>
            </a:r>
            <a:r>
              <a:rPr lang="cs-CZ" baseline="0" dirty="0" err="1" smtClean="0"/>
              <a:t>Arduino</a:t>
            </a:r>
            <a:r>
              <a:rPr lang="cs-CZ" baseline="0" dirty="0" smtClean="0"/>
              <a:t>, pro kterou bylo nutné naprogramovat </a:t>
            </a:r>
            <a:r>
              <a:rPr lang="cs-CZ" baseline="0" dirty="0" err="1" smtClean="0"/>
              <a:t>fimware</a:t>
            </a:r>
            <a:r>
              <a:rPr lang="cs-CZ" baseline="0" dirty="0" smtClean="0"/>
              <a:t>.</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6</a:t>
            </a:fld>
            <a:endParaRPr lang="cs-CZ"/>
          </a:p>
        </p:txBody>
      </p:sp>
    </p:spTree>
    <p:extLst>
      <p:ext uri="{BB962C8B-B14F-4D97-AF65-F5344CB8AC3E}">
        <p14:creationId xmlns:p14="http://schemas.microsoft.com/office/powerpoint/2010/main" val="3943952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Následuje senzor</a:t>
            </a:r>
            <a:r>
              <a:rPr lang="cs-CZ" baseline="0" dirty="0" smtClean="0"/>
              <a:t> typu PIR a kontrolní dioda, která signalizuje že došlo k sepnutí čidla.</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7</a:t>
            </a:fld>
            <a:endParaRPr lang="cs-CZ"/>
          </a:p>
        </p:txBody>
      </p:sp>
    </p:spTree>
    <p:extLst>
      <p:ext uri="{BB962C8B-B14F-4D97-AF65-F5344CB8AC3E}">
        <p14:creationId xmlns:p14="http://schemas.microsoft.com/office/powerpoint/2010/main" val="985655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Dále</a:t>
            </a:r>
            <a:r>
              <a:rPr lang="cs-CZ" baseline="0" dirty="0" smtClean="0"/>
              <a:t> dveřní čidlo a jeho kontrolní dioda.</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8</a:t>
            </a:fld>
            <a:endParaRPr lang="cs-CZ"/>
          </a:p>
        </p:txBody>
      </p:sp>
    </p:spTree>
    <p:extLst>
      <p:ext uri="{BB962C8B-B14F-4D97-AF65-F5344CB8AC3E}">
        <p14:creationId xmlns:p14="http://schemas.microsoft.com/office/powerpoint/2010/main" val="380207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A nakonec</a:t>
            </a:r>
            <a:r>
              <a:rPr lang="cs-CZ" baseline="0" dirty="0" smtClean="0"/>
              <a:t> samostatná dioda </a:t>
            </a:r>
            <a:r>
              <a:rPr lang="cs-CZ" baseline="0" dirty="0" err="1" smtClean="0"/>
              <a:t>reprezentujcí</a:t>
            </a:r>
            <a:r>
              <a:rPr lang="cs-CZ" baseline="0" dirty="0" smtClean="0"/>
              <a:t> spínací prvek.</a:t>
            </a:r>
            <a:endParaRPr lang="cs-CZ" dirty="0"/>
          </a:p>
        </p:txBody>
      </p:sp>
      <p:sp>
        <p:nvSpPr>
          <p:cNvPr id="4" name="Zástupný symbol pro číslo snímku 3"/>
          <p:cNvSpPr>
            <a:spLocks noGrp="1"/>
          </p:cNvSpPr>
          <p:nvPr>
            <p:ph type="sldNum" sz="quarter" idx="10"/>
          </p:nvPr>
        </p:nvSpPr>
        <p:spPr/>
        <p:txBody>
          <a:bodyPr/>
          <a:lstStyle/>
          <a:p>
            <a:fld id="{58A7D18C-6BE2-4332-8314-601E3D7A8492}" type="slidenum">
              <a:rPr lang="cs-CZ" smtClean="0"/>
              <a:t>9</a:t>
            </a:fld>
            <a:endParaRPr lang="cs-CZ"/>
          </a:p>
        </p:txBody>
      </p:sp>
    </p:spTree>
    <p:extLst>
      <p:ext uri="{BB962C8B-B14F-4D97-AF65-F5344CB8AC3E}">
        <p14:creationId xmlns:p14="http://schemas.microsoft.com/office/powerpoint/2010/main" val="551194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1122363"/>
            <a:ext cx="9144000" cy="2387600"/>
          </a:xfrm>
        </p:spPr>
        <p:txBody>
          <a:bodyPr anchor="b"/>
          <a:lstStyle>
            <a:lvl1pPr algn="ctr">
              <a:defRPr sz="6000"/>
            </a:lvl1pPr>
          </a:lstStyle>
          <a:p>
            <a:r>
              <a:rPr lang="cs-CZ" smtClean="0"/>
              <a:t>Kliknutím lze upravit styl.</a:t>
            </a:r>
            <a:endParaRPr lang="cs-CZ"/>
          </a:p>
        </p:txBody>
      </p:sp>
      <p:sp>
        <p:nvSpPr>
          <p:cNvPr id="3" name="Podnadpis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smtClean="0"/>
              <a:t>Kliknutím můžete upravit styl předlohy.</a:t>
            </a:r>
            <a:endParaRPr lang="cs-CZ"/>
          </a:p>
        </p:txBody>
      </p:sp>
      <p:sp>
        <p:nvSpPr>
          <p:cNvPr id="4" name="Zástupný symbol pro datum 3"/>
          <p:cNvSpPr>
            <a:spLocks noGrp="1"/>
          </p:cNvSpPr>
          <p:nvPr>
            <p:ph type="dt" sz="half" idx="10"/>
          </p:nvPr>
        </p:nvSpPr>
        <p:spPr/>
        <p:txBody>
          <a:bodyPr/>
          <a:lstStyle/>
          <a:p>
            <a:fld id="{B52B0B95-F3C0-4D60-9845-F69DB066CC47}" type="datetimeFigureOut">
              <a:rPr lang="cs-CZ" smtClean="0"/>
              <a:t>15.06.2017</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31716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svislý text 2"/>
          <p:cNvSpPr>
            <a:spLocks noGrp="1"/>
          </p:cNvSpPr>
          <p:nvPr>
            <p:ph type="body" orient="vert" idx="1"/>
          </p:nvPr>
        </p:nvSpPr>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B52B0B95-F3C0-4D60-9845-F69DB066CC47}" type="datetimeFigureOut">
              <a:rPr lang="cs-CZ" smtClean="0"/>
              <a:t>15.06.2017</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1786994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8724900" y="365125"/>
            <a:ext cx="2628900" cy="5811838"/>
          </a:xfrm>
        </p:spPr>
        <p:txBody>
          <a:bodyPr vert="eaVert"/>
          <a:lstStyle/>
          <a:p>
            <a:r>
              <a:rPr lang="cs-CZ" smtClean="0"/>
              <a:t>Kliknutím lze upravit styl.</a:t>
            </a:r>
            <a:endParaRPr lang="cs-CZ"/>
          </a:p>
        </p:txBody>
      </p:sp>
      <p:sp>
        <p:nvSpPr>
          <p:cNvPr id="3" name="Zástupný symbol pro svislý text 2"/>
          <p:cNvSpPr>
            <a:spLocks noGrp="1"/>
          </p:cNvSpPr>
          <p:nvPr>
            <p:ph type="body" orient="vert" idx="1"/>
          </p:nvPr>
        </p:nvSpPr>
        <p:spPr>
          <a:xfrm>
            <a:off x="838200" y="365125"/>
            <a:ext cx="7734300" cy="5811838"/>
          </a:xfrm>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B52B0B95-F3C0-4D60-9845-F69DB066CC47}" type="datetimeFigureOut">
              <a:rPr lang="cs-CZ" smtClean="0"/>
              <a:t>15.06.2017</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2757175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idx="1"/>
          </p:nvPr>
        </p:nvSpPr>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B52B0B95-F3C0-4D60-9845-F69DB066CC47}" type="datetimeFigureOut">
              <a:rPr lang="cs-CZ" smtClean="0"/>
              <a:t>15.06.2017</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1009815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831850" y="1709738"/>
            <a:ext cx="10515600" cy="2852737"/>
          </a:xfrm>
        </p:spPr>
        <p:txBody>
          <a:bodyPr anchor="b"/>
          <a:lstStyle>
            <a:lvl1pPr>
              <a:defRPr sz="6000"/>
            </a:lvl1pPr>
          </a:lstStyle>
          <a:p>
            <a:r>
              <a:rPr lang="cs-CZ" smtClean="0"/>
              <a:t>Kliknutím lze upravit styl.</a:t>
            </a:r>
            <a:endParaRPr lang="cs-CZ"/>
          </a:p>
        </p:txBody>
      </p:sp>
      <p:sp>
        <p:nvSpPr>
          <p:cNvPr id="3" name="Zástupný symbol pro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smtClean="0"/>
              <a:t>Upravte styly předlohy textu.</a:t>
            </a:r>
          </a:p>
        </p:txBody>
      </p:sp>
      <p:sp>
        <p:nvSpPr>
          <p:cNvPr id="4" name="Zástupný symbol pro datum 3"/>
          <p:cNvSpPr>
            <a:spLocks noGrp="1"/>
          </p:cNvSpPr>
          <p:nvPr>
            <p:ph type="dt" sz="half" idx="10"/>
          </p:nvPr>
        </p:nvSpPr>
        <p:spPr/>
        <p:txBody>
          <a:bodyPr/>
          <a:lstStyle/>
          <a:p>
            <a:fld id="{B52B0B95-F3C0-4D60-9845-F69DB066CC47}" type="datetimeFigureOut">
              <a:rPr lang="cs-CZ" smtClean="0"/>
              <a:t>15.06.2017</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2967367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sz="half" idx="1"/>
          </p:nvPr>
        </p:nvSpPr>
        <p:spPr>
          <a:xfrm>
            <a:off x="838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obsah 3"/>
          <p:cNvSpPr>
            <a:spLocks noGrp="1"/>
          </p:cNvSpPr>
          <p:nvPr>
            <p:ph sz="half" idx="2"/>
          </p:nvPr>
        </p:nvSpPr>
        <p:spPr>
          <a:xfrm>
            <a:off x="6172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datum 4"/>
          <p:cNvSpPr>
            <a:spLocks noGrp="1"/>
          </p:cNvSpPr>
          <p:nvPr>
            <p:ph type="dt" sz="half" idx="10"/>
          </p:nvPr>
        </p:nvSpPr>
        <p:spPr/>
        <p:txBody>
          <a:bodyPr/>
          <a:lstStyle/>
          <a:p>
            <a:fld id="{B52B0B95-F3C0-4D60-9845-F69DB066CC47}" type="datetimeFigureOut">
              <a:rPr lang="cs-CZ" smtClean="0"/>
              <a:t>15.06.2017</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331913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839788" y="365125"/>
            <a:ext cx="10515600" cy="1325563"/>
          </a:xfrm>
        </p:spPr>
        <p:txBody>
          <a:bodyPr/>
          <a:lstStyle/>
          <a:p>
            <a:r>
              <a:rPr lang="cs-CZ" smtClean="0"/>
              <a:t>Kliknutím lze upravit styl.</a:t>
            </a:r>
            <a:endParaRPr lang="cs-CZ"/>
          </a:p>
        </p:txBody>
      </p:sp>
      <p:sp>
        <p:nvSpPr>
          <p:cNvPr id="3" name="Zástupný symbol pro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4" name="Zástupný symbol pro obsah 3"/>
          <p:cNvSpPr>
            <a:spLocks noGrp="1"/>
          </p:cNvSpPr>
          <p:nvPr>
            <p:ph sz="half" idx="2"/>
          </p:nvPr>
        </p:nvSpPr>
        <p:spPr>
          <a:xfrm>
            <a:off x="839788" y="2505075"/>
            <a:ext cx="5157787"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6" name="Zástupný symbol pro obsah 5"/>
          <p:cNvSpPr>
            <a:spLocks noGrp="1"/>
          </p:cNvSpPr>
          <p:nvPr>
            <p:ph sz="quarter" idx="4"/>
          </p:nvPr>
        </p:nvSpPr>
        <p:spPr>
          <a:xfrm>
            <a:off x="6172200" y="2505075"/>
            <a:ext cx="5183188"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7" name="Zástupný symbol pro datum 6"/>
          <p:cNvSpPr>
            <a:spLocks noGrp="1"/>
          </p:cNvSpPr>
          <p:nvPr>
            <p:ph type="dt" sz="half" idx="10"/>
          </p:nvPr>
        </p:nvSpPr>
        <p:spPr/>
        <p:txBody>
          <a:bodyPr/>
          <a:lstStyle/>
          <a:p>
            <a:fld id="{B52B0B95-F3C0-4D60-9845-F69DB066CC47}" type="datetimeFigureOut">
              <a:rPr lang="cs-CZ" smtClean="0"/>
              <a:t>15.06.2017</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2014446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datum 2"/>
          <p:cNvSpPr>
            <a:spLocks noGrp="1"/>
          </p:cNvSpPr>
          <p:nvPr>
            <p:ph type="dt" sz="half" idx="10"/>
          </p:nvPr>
        </p:nvSpPr>
        <p:spPr/>
        <p:txBody>
          <a:bodyPr/>
          <a:lstStyle/>
          <a:p>
            <a:fld id="{B52B0B95-F3C0-4D60-9845-F69DB066CC47}" type="datetimeFigureOut">
              <a:rPr lang="cs-CZ" smtClean="0"/>
              <a:t>15.06.2017</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1643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B52B0B95-F3C0-4D60-9845-F69DB066CC47}" type="datetimeFigureOut">
              <a:rPr lang="cs-CZ" smtClean="0"/>
              <a:t>15.06.2017</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83015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sah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B52B0B95-F3C0-4D60-9845-F69DB066CC47}" type="datetimeFigureOut">
              <a:rPr lang="cs-CZ" smtClean="0"/>
              <a:t>15.06.2017</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3277030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rázek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B52B0B95-F3C0-4D60-9845-F69DB066CC47}" type="datetimeFigureOut">
              <a:rPr lang="cs-CZ" smtClean="0"/>
              <a:t>15.06.2017</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06B117C-3AB1-45A2-A55E-792D4A43F9AE}" type="slidenum">
              <a:rPr lang="cs-CZ" smtClean="0"/>
              <a:t>‹#›</a:t>
            </a:fld>
            <a:endParaRPr lang="cs-CZ"/>
          </a:p>
        </p:txBody>
      </p:sp>
    </p:spTree>
    <p:extLst>
      <p:ext uri="{BB962C8B-B14F-4D97-AF65-F5344CB8AC3E}">
        <p14:creationId xmlns:p14="http://schemas.microsoft.com/office/powerpoint/2010/main" val="38775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smtClean="0"/>
              <a:t>Kliknutím lze upravit styl.</a:t>
            </a:r>
            <a:endParaRPr lang="cs-CZ"/>
          </a:p>
        </p:txBody>
      </p:sp>
      <p:sp>
        <p:nvSpPr>
          <p:cNvPr id="3" name="Zástupný symbol pro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2B0B95-F3C0-4D60-9845-F69DB066CC47}" type="datetimeFigureOut">
              <a:rPr lang="cs-CZ" smtClean="0"/>
              <a:t>15.06.2017</a:t>
            </a:fld>
            <a:endParaRPr lang="cs-CZ"/>
          </a:p>
        </p:txBody>
      </p:sp>
      <p:sp>
        <p:nvSpPr>
          <p:cNvPr id="5" name="Zástupný symbol pro zápatí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B117C-3AB1-45A2-A55E-792D4A43F9AE}" type="slidenum">
              <a:rPr lang="cs-CZ" smtClean="0"/>
              <a:t>‹#›</a:t>
            </a:fld>
            <a:endParaRPr lang="cs-CZ"/>
          </a:p>
        </p:txBody>
      </p:sp>
    </p:spTree>
    <p:extLst>
      <p:ext uri="{BB962C8B-B14F-4D97-AF65-F5344CB8AC3E}">
        <p14:creationId xmlns:p14="http://schemas.microsoft.com/office/powerpoint/2010/main" val="2922894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794084"/>
            <a:ext cx="12192001" cy="2057399"/>
          </a:xfrm>
          <a:solidFill>
            <a:schemeClr val="bg1">
              <a:alpha val="60000"/>
            </a:schemeClr>
          </a:solidFill>
        </p:spPr>
        <p:txBody>
          <a:bodyPr anchor="ctr">
            <a:normAutofit/>
          </a:bodyPr>
          <a:lstStyle/>
          <a:p>
            <a:r>
              <a:rPr lang="cs-CZ" sz="4400" dirty="0"/>
              <a:t>ZABEZPEČOVACÍ SYSTÉM </a:t>
            </a:r>
            <a:br>
              <a:rPr lang="cs-CZ" sz="4400" dirty="0"/>
            </a:br>
            <a:r>
              <a:rPr lang="cs-CZ" sz="4400" dirty="0"/>
              <a:t>POMOCÍ MOBILNÍHO TELEFONU</a:t>
            </a:r>
          </a:p>
        </p:txBody>
      </p:sp>
      <p:sp>
        <p:nvSpPr>
          <p:cNvPr id="4" name="Podnadpis 2"/>
          <p:cNvSpPr txBox="1">
            <a:spLocks/>
          </p:cNvSpPr>
          <p:nvPr/>
        </p:nvSpPr>
        <p:spPr>
          <a:xfrm>
            <a:off x="1451328" y="3658082"/>
            <a:ext cx="9289344" cy="787772"/>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			Bc. Tomáš Moravec</a:t>
            </a:r>
          </a:p>
        </p:txBody>
      </p:sp>
      <p:sp>
        <p:nvSpPr>
          <p:cNvPr id="6" name="Podnadpis 2"/>
          <p:cNvSpPr txBox="1">
            <a:spLocks/>
          </p:cNvSpPr>
          <p:nvPr/>
        </p:nvSpPr>
        <p:spPr>
          <a:xfrm>
            <a:off x="1451328" y="5211048"/>
            <a:ext cx="9289344" cy="787772"/>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			    doc. Ing. Josef Chaloupka, Ph.D.</a:t>
            </a:r>
          </a:p>
        </p:txBody>
      </p:sp>
      <p:sp>
        <p:nvSpPr>
          <p:cNvPr id="7" name="Podnadpis 2"/>
          <p:cNvSpPr txBox="1">
            <a:spLocks/>
          </p:cNvSpPr>
          <p:nvPr/>
        </p:nvSpPr>
        <p:spPr>
          <a:xfrm>
            <a:off x="1451328" y="5120736"/>
            <a:ext cx="2929466" cy="968396"/>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Vedoucí</a:t>
            </a:r>
            <a:endParaRPr lang="cs-CZ" sz="2800" dirty="0"/>
          </a:p>
        </p:txBody>
      </p:sp>
      <p:sp>
        <p:nvSpPr>
          <p:cNvPr id="9" name="Podnadpis 2"/>
          <p:cNvSpPr txBox="1">
            <a:spLocks/>
          </p:cNvSpPr>
          <p:nvPr/>
        </p:nvSpPr>
        <p:spPr>
          <a:xfrm>
            <a:off x="1451328" y="3567770"/>
            <a:ext cx="2929466" cy="968396"/>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Autor</a:t>
            </a:r>
            <a:endParaRPr lang="cs-CZ" sz="2800" dirty="0"/>
          </a:p>
        </p:txBody>
      </p:sp>
    </p:spTree>
    <p:extLst>
      <p:ext uri="{BB962C8B-B14F-4D97-AF65-F5344CB8AC3E}">
        <p14:creationId xmlns:p14="http://schemas.microsoft.com/office/powerpoint/2010/main" val="1235859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a:t>Komunikační API</a:t>
            </a:r>
            <a:endParaRPr lang="cs-CZ" sz="4000" dirty="0"/>
          </a:p>
        </p:txBody>
      </p:sp>
      <p:graphicFrame>
        <p:nvGraphicFramePr>
          <p:cNvPr id="2" name="Tabulka 1"/>
          <p:cNvGraphicFramePr>
            <a:graphicFrameLocks noGrp="1"/>
          </p:cNvGraphicFramePr>
          <p:nvPr>
            <p:extLst>
              <p:ext uri="{D42A27DB-BD31-4B8C-83A1-F6EECF244321}">
                <p14:modId xmlns:p14="http://schemas.microsoft.com/office/powerpoint/2010/main" val="1095303399"/>
              </p:ext>
            </p:extLst>
          </p:nvPr>
        </p:nvGraphicFramePr>
        <p:xfrm>
          <a:off x="422165" y="2369789"/>
          <a:ext cx="11347668" cy="3809051"/>
        </p:xfrm>
        <a:graphic>
          <a:graphicData uri="http://schemas.openxmlformats.org/drawingml/2006/table">
            <a:tbl>
              <a:tblPr firstRow="1" bandRow="1">
                <a:tableStyleId>{2D5ABB26-0587-4C30-8999-92F81FD0307C}</a:tableStyleId>
              </a:tblPr>
              <a:tblGrid>
                <a:gridCol w="2836917">
                  <a:extLst>
                    <a:ext uri="{9D8B030D-6E8A-4147-A177-3AD203B41FA5}">
                      <a16:colId xmlns:a16="http://schemas.microsoft.com/office/drawing/2014/main" val="4148163066"/>
                    </a:ext>
                  </a:extLst>
                </a:gridCol>
                <a:gridCol w="2836917">
                  <a:extLst>
                    <a:ext uri="{9D8B030D-6E8A-4147-A177-3AD203B41FA5}">
                      <a16:colId xmlns:a16="http://schemas.microsoft.com/office/drawing/2014/main" val="3555131239"/>
                    </a:ext>
                  </a:extLst>
                </a:gridCol>
                <a:gridCol w="2836917">
                  <a:extLst>
                    <a:ext uri="{9D8B030D-6E8A-4147-A177-3AD203B41FA5}">
                      <a16:colId xmlns:a16="http://schemas.microsoft.com/office/drawing/2014/main" val="2387938179"/>
                    </a:ext>
                  </a:extLst>
                </a:gridCol>
                <a:gridCol w="2836917">
                  <a:extLst>
                    <a:ext uri="{9D8B030D-6E8A-4147-A177-3AD203B41FA5}">
                      <a16:colId xmlns:a16="http://schemas.microsoft.com/office/drawing/2014/main" val="2110252471"/>
                    </a:ext>
                  </a:extLst>
                </a:gridCol>
              </a:tblGrid>
              <a:tr h="977476">
                <a:tc>
                  <a:txBody>
                    <a:bodyPr/>
                    <a:lstStyle/>
                    <a:p>
                      <a:pPr algn="ctr"/>
                      <a:r>
                        <a:rPr lang="cs-CZ" dirty="0" smtClean="0"/>
                        <a:t>Dotaz</a:t>
                      </a:r>
                      <a:endParaRPr lang="cs-CZ" dirty="0"/>
                    </a:p>
                  </a:txBody>
                  <a:tcPr anchor="ctr">
                    <a:solidFill>
                      <a:srgbClr val="FF0000">
                        <a:alpha val="66000"/>
                      </a:srgbClr>
                    </a:solidFill>
                  </a:tcPr>
                </a:tc>
                <a:tc>
                  <a:txBody>
                    <a:bodyPr/>
                    <a:lstStyle/>
                    <a:p>
                      <a:pPr algn="ctr"/>
                      <a:r>
                        <a:rPr lang="cs-CZ" dirty="0" smtClean="0"/>
                        <a:t>Parametry</a:t>
                      </a:r>
                      <a:endParaRPr lang="cs-CZ" dirty="0"/>
                    </a:p>
                  </a:txBody>
                  <a:tcPr anchor="ctr">
                    <a:solidFill>
                      <a:srgbClr val="FF0000">
                        <a:alpha val="66000"/>
                      </a:srgbClr>
                    </a:solidFill>
                  </a:tcPr>
                </a:tc>
                <a:tc>
                  <a:txBody>
                    <a:bodyPr/>
                    <a:lstStyle/>
                    <a:p>
                      <a:pPr algn="ctr"/>
                      <a:r>
                        <a:rPr lang="cs-CZ" dirty="0" smtClean="0"/>
                        <a:t>Popis</a:t>
                      </a:r>
                      <a:endParaRPr lang="cs-CZ" dirty="0"/>
                    </a:p>
                  </a:txBody>
                  <a:tcPr anchor="ctr">
                    <a:solidFill>
                      <a:srgbClr val="FF0000">
                        <a:alpha val="66000"/>
                      </a:srgbClr>
                    </a:solidFill>
                  </a:tcPr>
                </a:tc>
                <a:tc>
                  <a:txBody>
                    <a:bodyPr/>
                    <a:lstStyle/>
                    <a:p>
                      <a:pPr algn="ctr"/>
                      <a:r>
                        <a:rPr lang="cs-CZ" dirty="0" smtClean="0"/>
                        <a:t>Vrací</a:t>
                      </a:r>
                      <a:endParaRPr lang="cs-CZ" dirty="0"/>
                    </a:p>
                  </a:txBody>
                  <a:tcPr anchor="ctr">
                    <a:solidFill>
                      <a:srgbClr val="FF0000">
                        <a:alpha val="66000"/>
                      </a:srgbClr>
                    </a:solidFill>
                  </a:tcPr>
                </a:tc>
                <a:extLst>
                  <a:ext uri="{0D108BD9-81ED-4DB2-BD59-A6C34878D82A}">
                    <a16:rowId xmlns:a16="http://schemas.microsoft.com/office/drawing/2014/main" val="1767074347"/>
                  </a:ext>
                </a:extLst>
              </a:tr>
              <a:tr h="566315">
                <a:tc>
                  <a:txBody>
                    <a:bodyPr/>
                    <a:lstStyle/>
                    <a:p>
                      <a:pPr algn="ctr"/>
                      <a:r>
                        <a:rPr lang="cs-CZ" dirty="0" err="1" smtClean="0"/>
                        <a:t>GetAllSensors</a:t>
                      </a:r>
                      <a:r>
                        <a:rPr lang="cs-CZ" dirty="0" smtClean="0"/>
                        <a:t>()</a:t>
                      </a:r>
                      <a:endParaRPr lang="cs-CZ" dirty="0"/>
                    </a:p>
                  </a:txBody>
                  <a:tcPr anchor="ctr">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a:t>
                      </a:r>
                      <a:endParaRPr lang="cs-CZ" dirty="0"/>
                    </a:p>
                  </a:txBody>
                  <a:tcPr anchor="ctr">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Vrací list všech senzorů</a:t>
                      </a:r>
                      <a:endParaRPr lang="cs-CZ" dirty="0"/>
                    </a:p>
                  </a:txBody>
                  <a:tcPr anchor="ctr">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Id, pin, </a:t>
                      </a:r>
                      <a:r>
                        <a:rPr lang="cs-CZ" dirty="0" err="1" smtClean="0"/>
                        <a:t>name</a:t>
                      </a:r>
                      <a:r>
                        <a:rPr lang="cs-CZ" dirty="0" smtClean="0"/>
                        <a:t>, </a:t>
                      </a:r>
                      <a:r>
                        <a:rPr lang="cs-CZ" dirty="0" err="1" smtClean="0"/>
                        <a:t>state</a:t>
                      </a:r>
                      <a:endParaRPr lang="cs-CZ" dirty="0"/>
                    </a:p>
                  </a:txBody>
                  <a:tcPr anchor="ctr">
                    <a:lnB w="6350" cap="flat" cmpd="sng" algn="ctr">
                      <a:solidFill>
                        <a:schemeClr val="tx1"/>
                      </a:solidFill>
                      <a:prstDash val="solid"/>
                      <a:round/>
                      <a:headEnd type="none" w="med" len="med"/>
                      <a:tailEnd type="none" w="med" len="med"/>
                    </a:lnB>
                    <a:solidFill>
                      <a:schemeClr val="bg1">
                        <a:alpha val="53000"/>
                      </a:schemeClr>
                    </a:solidFill>
                  </a:tcPr>
                </a:tc>
                <a:extLst>
                  <a:ext uri="{0D108BD9-81ED-4DB2-BD59-A6C34878D82A}">
                    <a16:rowId xmlns:a16="http://schemas.microsoft.com/office/drawing/2014/main" val="3851740896"/>
                  </a:ext>
                </a:extLst>
              </a:tr>
              <a:tr h="566315">
                <a:tc>
                  <a:txBody>
                    <a:bodyPr/>
                    <a:lstStyle/>
                    <a:p>
                      <a:pPr algn="ctr"/>
                      <a:r>
                        <a:rPr lang="cs-CZ" sz="1800" b="0" i="0" u="none" strike="noStrike" kern="1200" baseline="0" dirty="0" err="1" smtClean="0">
                          <a:solidFill>
                            <a:schemeClr val="tx1"/>
                          </a:solidFill>
                          <a:latin typeface="+mn-lt"/>
                          <a:ea typeface="+mn-ea"/>
                          <a:cs typeface="+mn-cs"/>
                        </a:rPr>
                        <a:t>SetSensorName</a:t>
                      </a:r>
                      <a:r>
                        <a:rPr lang="cs-CZ" sz="1800" b="0" i="0" u="none" strike="noStrike" kern="1200" baseline="0" dirty="0" smtClean="0">
                          <a:solidFill>
                            <a:schemeClr val="tx1"/>
                          </a:solidFill>
                          <a:latin typeface="+mn-lt"/>
                          <a:ea typeface="+mn-ea"/>
                          <a:cs typeface="+mn-cs"/>
                        </a:rPr>
                        <a:t>()</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id, </a:t>
                      </a:r>
                      <a:r>
                        <a:rPr lang="cs-CZ" dirty="0" err="1" smtClean="0"/>
                        <a:t>name</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Změna jména</a:t>
                      </a:r>
                      <a:r>
                        <a:rPr lang="cs-CZ" baseline="0" dirty="0" smtClean="0"/>
                        <a:t> senzoru</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OK, ERROR</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extLst>
                  <a:ext uri="{0D108BD9-81ED-4DB2-BD59-A6C34878D82A}">
                    <a16:rowId xmlns:a16="http://schemas.microsoft.com/office/drawing/2014/main" val="2789438052"/>
                  </a:ext>
                </a:extLst>
              </a:tr>
              <a:tr h="566315">
                <a:tc>
                  <a:txBody>
                    <a:bodyPr/>
                    <a:lstStyle/>
                    <a:p>
                      <a:pPr algn="ctr"/>
                      <a:r>
                        <a:rPr lang="cs-CZ" sz="1800" b="0" i="0" u="none" strike="noStrike" kern="1200" baseline="0" dirty="0" err="1" smtClean="0">
                          <a:solidFill>
                            <a:schemeClr val="tx1"/>
                          </a:solidFill>
                          <a:latin typeface="+mn-lt"/>
                          <a:ea typeface="+mn-ea"/>
                          <a:cs typeface="+mn-cs"/>
                        </a:rPr>
                        <a:t>AddSensor</a:t>
                      </a:r>
                      <a:r>
                        <a:rPr lang="cs-CZ" sz="1800" b="0" i="0" u="none" strike="noStrike" kern="1200" baseline="0" dirty="0" smtClean="0">
                          <a:solidFill>
                            <a:schemeClr val="tx1"/>
                          </a:solidFill>
                          <a:latin typeface="+mn-lt"/>
                          <a:ea typeface="+mn-ea"/>
                          <a:cs typeface="+mn-cs"/>
                        </a:rPr>
                        <a:t>()</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pin, </a:t>
                      </a:r>
                      <a:r>
                        <a:rPr lang="cs-CZ" dirty="0" err="1" smtClean="0"/>
                        <a:t>name</a:t>
                      </a:r>
                      <a:r>
                        <a:rPr lang="cs-CZ" dirty="0" smtClean="0"/>
                        <a:t>, type</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Přidání nového</a:t>
                      </a:r>
                      <a:r>
                        <a:rPr lang="cs-CZ" baseline="0" dirty="0" smtClean="0"/>
                        <a:t> senzoru</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OK, ERROR</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extLst>
                  <a:ext uri="{0D108BD9-81ED-4DB2-BD59-A6C34878D82A}">
                    <a16:rowId xmlns:a16="http://schemas.microsoft.com/office/drawing/2014/main" val="2966297744"/>
                  </a:ext>
                </a:extLst>
              </a:tr>
              <a:tr h="566315">
                <a:tc>
                  <a:txBody>
                    <a:bodyPr/>
                    <a:lstStyle/>
                    <a:p>
                      <a:pPr algn="ctr"/>
                      <a:r>
                        <a:rPr lang="cs-CZ" sz="1800" b="0" i="0" u="none" strike="noStrike" kern="1200" baseline="0" dirty="0" err="1" smtClean="0">
                          <a:solidFill>
                            <a:schemeClr val="tx1"/>
                          </a:solidFill>
                          <a:latin typeface="+mn-lt"/>
                          <a:ea typeface="+mn-ea"/>
                          <a:cs typeface="+mn-cs"/>
                        </a:rPr>
                        <a:t>DeleteSensor</a:t>
                      </a:r>
                      <a:r>
                        <a:rPr lang="cs-CZ" sz="1800" b="0" i="0" u="none" strike="noStrike" kern="1200" baseline="0" dirty="0" smtClean="0">
                          <a:solidFill>
                            <a:schemeClr val="tx1"/>
                          </a:solidFill>
                          <a:latin typeface="+mn-lt"/>
                          <a:ea typeface="+mn-ea"/>
                          <a:cs typeface="+mn-cs"/>
                        </a:rPr>
                        <a:t>()</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id</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algn="ctr"/>
                      <a:r>
                        <a:rPr lang="cs-CZ" dirty="0" smtClean="0"/>
                        <a:t>Smazání</a:t>
                      </a:r>
                      <a:r>
                        <a:rPr lang="cs-CZ" baseline="0" dirty="0" smtClean="0"/>
                        <a:t> senzoru</a:t>
                      </a:r>
                      <a:endParaRPr lang="cs-CZ"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dirty="0" smtClean="0"/>
                        <a:t>OK, ERROR</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alpha val="53000"/>
                      </a:schemeClr>
                    </a:solidFill>
                  </a:tcPr>
                </a:tc>
                <a:extLst>
                  <a:ext uri="{0D108BD9-81ED-4DB2-BD59-A6C34878D82A}">
                    <a16:rowId xmlns:a16="http://schemas.microsoft.com/office/drawing/2014/main" val="3390699892"/>
                  </a:ext>
                </a:extLst>
              </a:tr>
              <a:tr h="566315">
                <a:tc>
                  <a:txBody>
                    <a:bodyPr/>
                    <a:lstStyle/>
                    <a:p>
                      <a:pPr algn="ctr"/>
                      <a:r>
                        <a:rPr lang="cs-CZ" dirty="0" smtClean="0"/>
                        <a:t>…</a:t>
                      </a:r>
                      <a:endParaRPr lang="cs-CZ" dirty="0"/>
                    </a:p>
                  </a:txBody>
                  <a:tcPr anchor="ctr">
                    <a:lnT w="6350" cap="flat" cmpd="sng" algn="ctr">
                      <a:solidFill>
                        <a:schemeClr val="tx1"/>
                      </a:solidFill>
                      <a:prstDash val="solid"/>
                      <a:round/>
                      <a:headEnd type="none" w="med" len="med"/>
                      <a:tailEnd type="none" w="med" len="med"/>
                    </a:lnT>
                    <a:solidFill>
                      <a:schemeClr val="bg1">
                        <a:alpha val="53000"/>
                      </a:schemeClr>
                    </a:solidFill>
                  </a:tcPr>
                </a:tc>
                <a:tc>
                  <a:txBody>
                    <a:bodyPr/>
                    <a:lstStyle/>
                    <a:p>
                      <a:pPr algn="ctr"/>
                      <a:r>
                        <a:rPr lang="cs-CZ" dirty="0" smtClean="0"/>
                        <a:t>…</a:t>
                      </a:r>
                      <a:endParaRPr lang="cs-CZ" dirty="0"/>
                    </a:p>
                  </a:txBody>
                  <a:tcPr anchor="ctr">
                    <a:lnT w="6350" cap="flat" cmpd="sng" algn="ctr">
                      <a:solidFill>
                        <a:schemeClr val="tx1"/>
                      </a:solidFill>
                      <a:prstDash val="solid"/>
                      <a:round/>
                      <a:headEnd type="none" w="med" len="med"/>
                      <a:tailEnd type="none" w="med" len="med"/>
                    </a:lnT>
                    <a:solidFill>
                      <a:schemeClr val="bg1">
                        <a:alpha val="53000"/>
                      </a:schemeClr>
                    </a:solidFill>
                  </a:tcPr>
                </a:tc>
                <a:tc>
                  <a:txBody>
                    <a:bodyPr/>
                    <a:lstStyle/>
                    <a:p>
                      <a:pPr algn="ctr"/>
                      <a:r>
                        <a:rPr lang="cs-CZ" dirty="0" smtClean="0"/>
                        <a:t>…</a:t>
                      </a:r>
                      <a:endParaRPr lang="cs-CZ" dirty="0"/>
                    </a:p>
                  </a:txBody>
                  <a:tcPr anchor="ctr">
                    <a:lnT w="6350" cap="flat" cmpd="sng" algn="ctr">
                      <a:solidFill>
                        <a:schemeClr val="tx1"/>
                      </a:solidFill>
                      <a:prstDash val="solid"/>
                      <a:round/>
                      <a:headEnd type="none" w="med" len="med"/>
                      <a:tailEnd type="none" w="med" len="med"/>
                    </a:lnT>
                    <a:solidFill>
                      <a:schemeClr val="bg1">
                        <a:alpha val="53000"/>
                      </a:schemeClr>
                    </a:solidFill>
                  </a:tcPr>
                </a:tc>
                <a:tc>
                  <a:txBody>
                    <a:bodyPr/>
                    <a:lstStyle/>
                    <a:p>
                      <a:pPr algn="ctr"/>
                      <a:r>
                        <a:rPr lang="cs-CZ" dirty="0" smtClean="0"/>
                        <a:t>…</a:t>
                      </a:r>
                      <a:endParaRPr lang="cs-CZ" dirty="0"/>
                    </a:p>
                  </a:txBody>
                  <a:tcPr anchor="ctr">
                    <a:lnT w="6350" cap="flat" cmpd="sng" algn="ctr">
                      <a:solidFill>
                        <a:schemeClr val="tx1"/>
                      </a:solidFill>
                      <a:prstDash val="solid"/>
                      <a:round/>
                      <a:headEnd type="none" w="med" len="med"/>
                      <a:tailEnd type="none" w="med" len="med"/>
                    </a:lnT>
                    <a:solidFill>
                      <a:schemeClr val="bg1">
                        <a:alpha val="53000"/>
                      </a:schemeClr>
                    </a:solidFill>
                  </a:tcPr>
                </a:tc>
                <a:extLst>
                  <a:ext uri="{0D108BD9-81ED-4DB2-BD59-A6C34878D82A}">
                    <a16:rowId xmlns:a16="http://schemas.microsoft.com/office/drawing/2014/main" val="1023442365"/>
                  </a:ext>
                </a:extLst>
              </a:tr>
            </a:tbl>
          </a:graphicData>
        </a:graphic>
      </p:graphicFrame>
    </p:spTree>
    <p:extLst>
      <p:ext uri="{BB962C8B-B14F-4D97-AF65-F5344CB8AC3E}">
        <p14:creationId xmlns:p14="http://schemas.microsoft.com/office/powerpoint/2010/main" val="2732761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a:t>Blokové schéma desktopové aplikace</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sp>
        <p:nvSpPr>
          <p:cNvPr id="20" name="TextovéPole 19"/>
          <p:cNvSpPr txBox="1"/>
          <p:nvPr/>
        </p:nvSpPr>
        <p:spPr>
          <a:xfrm>
            <a:off x="419002"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err="1" smtClean="0">
                <a:solidFill>
                  <a:schemeClr val="tx1"/>
                </a:solidFill>
                <a:latin typeface="Courier New" panose="02070309020205020404" pitchFamily="49" charset="0"/>
                <a:cs typeface="Courier New" panose="02070309020205020404" pitchFamily="49" charset="0"/>
              </a:rPr>
              <a:t>Arduino</a:t>
            </a:r>
            <a:r>
              <a:rPr lang="cs-CZ" b="1" dirty="0" smtClean="0">
                <a:solidFill>
                  <a:schemeClr val="tx1"/>
                </a:solidFill>
                <a:latin typeface="Courier New" panose="02070309020205020404" pitchFamily="49" charset="0"/>
                <a:cs typeface="Courier New" panose="02070309020205020404" pitchFamily="49" charset="0"/>
              </a:rPr>
              <a:t> </a:t>
            </a:r>
            <a:r>
              <a:rPr lang="cs-CZ" b="1" dirty="0" err="1" smtClean="0">
                <a:solidFill>
                  <a:schemeClr val="tx1"/>
                </a:solidFill>
                <a:latin typeface="Courier New" panose="02070309020205020404" pitchFamily="49" charset="0"/>
                <a:cs typeface="Courier New" panose="02070309020205020404" pitchFamily="49" charset="0"/>
              </a:rPr>
              <a:t>Connector</a:t>
            </a:r>
            <a:endParaRPr lang="cs-CZ" b="1"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24" name="TextovéPole 23"/>
          <p:cNvSpPr txBox="1"/>
          <p:nvPr/>
        </p:nvSpPr>
        <p:spPr>
          <a:xfrm>
            <a:off x="4295999"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Windows </a:t>
            </a:r>
            <a:r>
              <a:rPr lang="cs-CZ" b="1" dirty="0" err="1" smtClean="0">
                <a:solidFill>
                  <a:schemeClr val="tx1"/>
                </a:solidFill>
                <a:latin typeface="Courier New" panose="02070309020205020404" pitchFamily="49" charset="0"/>
                <a:cs typeface="Courier New" panose="02070309020205020404" pitchFamily="49" charset="0"/>
              </a:rPr>
              <a:t>Forms</a:t>
            </a:r>
            <a:endParaRPr lang="cs-CZ" b="1"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26" name="TextovéPole 25"/>
          <p:cNvSpPr txBox="1"/>
          <p:nvPr/>
        </p:nvSpPr>
        <p:spPr>
          <a:xfrm>
            <a:off x="8172996"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err="1" smtClean="0">
                <a:solidFill>
                  <a:schemeClr val="tx1"/>
                </a:solidFill>
                <a:latin typeface="Courier New" panose="02070309020205020404" pitchFamily="49" charset="0"/>
                <a:cs typeface="Courier New" panose="02070309020205020404" pitchFamily="49" charset="0"/>
              </a:rPr>
              <a:t>UserControls</a:t>
            </a:r>
            <a:endParaRPr lang="cs-CZ" b="1"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a:t>
            </a: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0" name="TextovéPole 29"/>
          <p:cNvSpPr txBox="1"/>
          <p:nvPr/>
        </p:nvSpPr>
        <p:spPr>
          <a:xfrm>
            <a:off x="1156934" y="3558086"/>
            <a:ext cx="2124136" cy="1200329"/>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
            </a:r>
            <a:br>
              <a:rPr lang="cs-CZ" dirty="0" smtClean="0">
                <a:solidFill>
                  <a:schemeClr val="tx1"/>
                </a:solidFill>
                <a:latin typeface="Courier New" panose="02070309020205020404" pitchFamily="49" charset="0"/>
                <a:cs typeface="Courier New" panose="02070309020205020404" pitchFamily="49" charset="0"/>
              </a:rPr>
            </a:br>
            <a:r>
              <a:rPr lang="cs-CZ" dirty="0" err="1" smtClean="0">
                <a:solidFill>
                  <a:schemeClr val="tx1"/>
                </a:solidFill>
                <a:latin typeface="Courier New" panose="02070309020205020404" pitchFamily="49" charset="0"/>
                <a:cs typeface="Courier New" panose="02070309020205020404" pitchFamily="49" charset="0"/>
              </a:rPr>
              <a:t>SerialPort</a:t>
            </a:r>
            <a:r>
              <a:rPr lang="cs-CZ" dirty="0">
                <a:solidFill>
                  <a:schemeClr val="tx1"/>
                </a:solidFill>
                <a:latin typeface="Courier New" panose="02070309020205020404" pitchFamily="49" charset="0"/>
                <a:cs typeface="Courier New" panose="02070309020205020404" pitchFamily="49" charset="0"/>
              </a:rPr>
              <a:t/>
            </a:r>
            <a:br>
              <a:rPr lang="cs-CZ" dirty="0">
                <a:solidFill>
                  <a:schemeClr val="tx1"/>
                </a:solidFill>
                <a:latin typeface="Courier New" panose="02070309020205020404" pitchFamily="49" charset="0"/>
                <a:cs typeface="Courier New" panose="02070309020205020404" pitchFamily="49" charset="0"/>
              </a:rPr>
            </a:br>
            <a:r>
              <a:rPr lang="cs-CZ" dirty="0" err="1" smtClean="0">
                <a:solidFill>
                  <a:schemeClr val="tx1"/>
                </a:solidFill>
                <a:latin typeface="Courier New" panose="02070309020205020404" pitchFamily="49" charset="0"/>
                <a:cs typeface="Courier New" panose="02070309020205020404" pitchFamily="49" charset="0"/>
              </a:rPr>
              <a:t>Connection</a:t>
            </a:r>
            <a:r>
              <a:rPr lang="cs-CZ" dirty="0" smtClean="0">
                <a:solidFill>
                  <a:schemeClr val="tx1"/>
                </a:solidFill>
                <a:latin typeface="Courier New" panose="02070309020205020404" pitchFamily="49" charset="0"/>
                <a:cs typeface="Courier New" panose="02070309020205020404" pitchFamily="49" charset="0"/>
              </a:rPr>
              <a:t/>
            </a:r>
            <a:br>
              <a:rPr lang="cs-CZ" dirty="0" smtClean="0">
                <a:solidFill>
                  <a:schemeClr val="tx1"/>
                </a:solidFill>
                <a:latin typeface="Courier New" panose="02070309020205020404" pitchFamily="49" charset="0"/>
                <a:cs typeface="Courier New" panose="02070309020205020404" pitchFamily="49" charset="0"/>
              </a:rPr>
            </a:b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2" name="TextovéPole 31"/>
          <p:cNvSpPr txBox="1"/>
          <p:nvPr/>
        </p:nvSpPr>
        <p:spPr>
          <a:xfrm>
            <a:off x="1156934" y="4955866"/>
            <a:ext cx="2124136" cy="1200329"/>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a:solidFill>
                  <a:schemeClr val="tx1"/>
                </a:solidFill>
                <a:latin typeface="Courier New" panose="02070309020205020404" pitchFamily="49" charset="0"/>
                <a:cs typeface="Courier New" panose="02070309020205020404" pitchFamily="49" charset="0"/>
              </a:rPr>
              <a:t/>
            </a:r>
            <a:br>
              <a:rPr lang="cs-CZ" dirty="0">
                <a:solidFill>
                  <a:schemeClr val="tx1"/>
                </a:solidFill>
                <a:latin typeface="Courier New" panose="02070309020205020404" pitchFamily="49" charset="0"/>
                <a:cs typeface="Courier New" panose="02070309020205020404" pitchFamily="49" charset="0"/>
              </a:rPr>
            </a:br>
            <a:r>
              <a:rPr lang="cs-CZ" dirty="0" err="1" smtClean="0">
                <a:solidFill>
                  <a:schemeClr val="tx1"/>
                </a:solidFill>
                <a:latin typeface="Courier New" panose="02070309020205020404" pitchFamily="49" charset="0"/>
                <a:cs typeface="Courier New" panose="02070309020205020404" pitchFamily="49" charset="0"/>
              </a:rPr>
              <a:t>Arduino</a:t>
            </a:r>
            <a:r>
              <a:rPr lang="cs-CZ" dirty="0" smtClean="0">
                <a:solidFill>
                  <a:schemeClr val="tx1"/>
                </a:solidFill>
                <a:latin typeface="Courier New" panose="02070309020205020404" pitchFamily="49" charset="0"/>
                <a:cs typeface="Courier New" panose="02070309020205020404" pitchFamily="49" charset="0"/>
              </a:rPr>
              <a:t> </a:t>
            </a:r>
            <a:r>
              <a:rPr lang="cs-CZ" dirty="0" err="1" smtClean="0">
                <a:solidFill>
                  <a:schemeClr val="tx1"/>
                </a:solidFill>
                <a:latin typeface="Courier New" panose="02070309020205020404" pitchFamily="49" charset="0"/>
                <a:cs typeface="Courier New" panose="02070309020205020404" pitchFamily="49" charset="0"/>
              </a:rPr>
              <a:t>Operations</a:t>
            </a:r>
            <a:r>
              <a:rPr lang="cs-CZ" dirty="0" smtClean="0">
                <a:solidFill>
                  <a:schemeClr val="tx1"/>
                </a:solidFill>
                <a:latin typeface="Courier New" panose="02070309020205020404" pitchFamily="49" charset="0"/>
                <a:cs typeface="Courier New" panose="02070309020205020404" pitchFamily="49" charset="0"/>
              </a:rPr>
              <a:t/>
            </a:r>
            <a:br>
              <a:rPr lang="cs-CZ" dirty="0" smtClean="0">
                <a:solidFill>
                  <a:schemeClr val="tx1"/>
                </a:solidFill>
                <a:latin typeface="Courier New" panose="02070309020205020404" pitchFamily="49" charset="0"/>
                <a:cs typeface="Courier New" panose="02070309020205020404" pitchFamily="49" charset="0"/>
              </a:rPr>
            </a:b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4" name="TextovéPole 33"/>
          <p:cNvSpPr txBox="1"/>
          <p:nvPr/>
        </p:nvSpPr>
        <p:spPr>
          <a:xfrm>
            <a:off x="8910927" y="3513466"/>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err="1" smtClean="0">
                <a:solidFill>
                  <a:schemeClr val="tx1"/>
                </a:solidFill>
                <a:latin typeface="Courier New" panose="02070309020205020404" pitchFamily="49" charset="0"/>
                <a:cs typeface="Courier New" panose="02070309020205020404" pitchFamily="49" charset="0"/>
              </a:rPr>
              <a:t>Connection</a:t>
            </a: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5" name="TextovéPole 34"/>
          <p:cNvSpPr txBox="1"/>
          <p:nvPr/>
        </p:nvSpPr>
        <p:spPr>
          <a:xfrm>
            <a:off x="8910927" y="3963782"/>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err="1" smtClean="0">
                <a:solidFill>
                  <a:schemeClr val="tx1"/>
                </a:solidFill>
                <a:latin typeface="Courier New" panose="02070309020205020404" pitchFamily="49" charset="0"/>
                <a:cs typeface="Courier New" panose="02070309020205020404" pitchFamily="49" charset="0"/>
              </a:rPr>
              <a:t>Overview</a:t>
            </a: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6" name="TextovéPole 35"/>
          <p:cNvSpPr txBox="1"/>
          <p:nvPr/>
        </p:nvSpPr>
        <p:spPr>
          <a:xfrm>
            <a:off x="8910927" y="4414098"/>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err="1" smtClean="0">
                <a:solidFill>
                  <a:schemeClr val="tx1"/>
                </a:solidFill>
                <a:latin typeface="Courier New" panose="02070309020205020404" pitchFamily="49" charset="0"/>
                <a:cs typeface="Courier New" panose="02070309020205020404" pitchFamily="49" charset="0"/>
              </a:rPr>
              <a:t>Features</a:t>
            </a:r>
            <a:endParaRPr lang="cs-CZ" dirty="0" smtClean="0">
              <a:solidFill>
                <a:schemeClr val="tx1"/>
              </a:solidFill>
              <a:latin typeface="Courier New" panose="02070309020205020404" pitchFamily="49" charset="0"/>
              <a:cs typeface="Courier New" panose="02070309020205020404" pitchFamily="49" charset="0"/>
            </a:endParaRPr>
          </a:p>
        </p:txBody>
      </p:sp>
      <p:cxnSp>
        <p:nvCxnSpPr>
          <p:cNvPr id="3" name="Přímá spojnice se šipkou 2"/>
          <p:cNvCxnSpPr>
            <a:stCxn id="30" idx="2"/>
            <a:endCxn id="32" idx="0"/>
          </p:cNvCxnSpPr>
          <p:nvPr/>
        </p:nvCxnSpPr>
        <p:spPr>
          <a:xfrm>
            <a:off x="2219002" y="4758415"/>
            <a:ext cx="0" cy="19745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Přímá spojnice se šipkou 5"/>
          <p:cNvCxnSpPr>
            <a:stCxn id="37" idx="1"/>
            <a:endCxn id="32" idx="3"/>
          </p:cNvCxnSpPr>
          <p:nvPr/>
        </p:nvCxnSpPr>
        <p:spPr>
          <a:xfrm flipH="1">
            <a:off x="3281070" y="5556030"/>
            <a:ext cx="1752861"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Přímá spojnice se šipkou 7"/>
          <p:cNvCxnSpPr>
            <a:endCxn id="36" idx="1"/>
          </p:cNvCxnSpPr>
          <p:nvPr/>
        </p:nvCxnSpPr>
        <p:spPr>
          <a:xfrm flipV="1">
            <a:off x="7181637" y="4598764"/>
            <a:ext cx="1729290" cy="95726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 name="Přímá spojnice se šipkou 10"/>
          <p:cNvCxnSpPr/>
          <p:nvPr/>
        </p:nvCxnSpPr>
        <p:spPr>
          <a:xfrm flipV="1">
            <a:off x="7158067" y="5049048"/>
            <a:ext cx="1752861" cy="50698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Přímá spojnice se šipkou 13"/>
          <p:cNvCxnSpPr>
            <a:stCxn id="37" idx="3"/>
            <a:endCxn id="42" idx="1"/>
          </p:cNvCxnSpPr>
          <p:nvPr/>
        </p:nvCxnSpPr>
        <p:spPr>
          <a:xfrm flipV="1">
            <a:off x="7158067" y="5499332"/>
            <a:ext cx="1752860" cy="566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Přímá spojnice se šipkou 16"/>
          <p:cNvCxnSpPr/>
          <p:nvPr/>
        </p:nvCxnSpPr>
        <p:spPr>
          <a:xfrm flipH="1">
            <a:off x="-1" y="4167861"/>
            <a:ext cx="115693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0" name="Přímá spojnice se šipkou 39"/>
          <p:cNvCxnSpPr/>
          <p:nvPr/>
        </p:nvCxnSpPr>
        <p:spPr>
          <a:xfrm flipH="1">
            <a:off x="0" y="5556030"/>
            <a:ext cx="115693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TextovéPole 30"/>
          <p:cNvSpPr txBox="1"/>
          <p:nvPr/>
        </p:nvSpPr>
        <p:spPr>
          <a:xfrm>
            <a:off x="5033931" y="3511919"/>
            <a:ext cx="2124136" cy="92333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GUI</a:t>
            </a: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7" name="TextovéPole 36"/>
          <p:cNvSpPr txBox="1"/>
          <p:nvPr/>
        </p:nvSpPr>
        <p:spPr>
          <a:xfrm>
            <a:off x="5033931" y="5094365"/>
            <a:ext cx="2124136" cy="92333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err="1" smtClean="0">
                <a:solidFill>
                  <a:schemeClr val="tx1"/>
                </a:solidFill>
                <a:latin typeface="Courier New" panose="02070309020205020404" pitchFamily="49" charset="0"/>
                <a:cs typeface="Courier New" panose="02070309020205020404" pitchFamily="49" charset="0"/>
              </a:rPr>
              <a:t>Logic</a:t>
            </a: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cxnSp>
        <p:nvCxnSpPr>
          <p:cNvPr id="38" name="Přímá spojnice se šipkou 37"/>
          <p:cNvCxnSpPr>
            <a:stCxn id="31" idx="2"/>
            <a:endCxn id="37" idx="0"/>
          </p:cNvCxnSpPr>
          <p:nvPr/>
        </p:nvCxnSpPr>
        <p:spPr>
          <a:xfrm>
            <a:off x="6095999" y="4435249"/>
            <a:ext cx="0" cy="659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ovéPole 40"/>
          <p:cNvSpPr txBox="1"/>
          <p:nvPr/>
        </p:nvSpPr>
        <p:spPr>
          <a:xfrm>
            <a:off x="8910927" y="4864382"/>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Sensor</a:t>
            </a:r>
            <a:endParaRPr lang="cs-CZ" dirty="0" smtClean="0">
              <a:solidFill>
                <a:schemeClr val="tx1"/>
              </a:solidFill>
              <a:latin typeface="Courier New" panose="02070309020205020404" pitchFamily="49" charset="0"/>
              <a:cs typeface="Courier New" panose="02070309020205020404" pitchFamily="49" charset="0"/>
            </a:endParaRPr>
          </a:p>
        </p:txBody>
      </p:sp>
      <p:sp>
        <p:nvSpPr>
          <p:cNvPr id="42" name="TextovéPole 41"/>
          <p:cNvSpPr txBox="1"/>
          <p:nvPr/>
        </p:nvSpPr>
        <p:spPr>
          <a:xfrm>
            <a:off x="8910927" y="5314666"/>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err="1" smtClean="0">
                <a:solidFill>
                  <a:schemeClr val="tx1"/>
                </a:solidFill>
                <a:latin typeface="Courier New" panose="02070309020205020404" pitchFamily="49" charset="0"/>
                <a:cs typeface="Courier New" panose="02070309020205020404" pitchFamily="49" charset="0"/>
              </a:rPr>
              <a:t>Switch</a:t>
            </a:r>
            <a:endParaRPr lang="cs-CZ" dirty="0" smtClean="0">
              <a:solidFill>
                <a:schemeClr val="tx1"/>
              </a:solidFill>
              <a:latin typeface="Courier New" panose="02070309020205020404" pitchFamily="49" charset="0"/>
              <a:cs typeface="Courier New" panose="02070309020205020404" pitchFamily="49" charset="0"/>
            </a:endParaRPr>
          </a:p>
        </p:txBody>
      </p:sp>
      <p:cxnSp>
        <p:nvCxnSpPr>
          <p:cNvPr id="51" name="Přímá spojnice se šipkou 50"/>
          <p:cNvCxnSpPr>
            <a:endCxn id="35" idx="1"/>
          </p:cNvCxnSpPr>
          <p:nvPr/>
        </p:nvCxnSpPr>
        <p:spPr>
          <a:xfrm flipV="1">
            <a:off x="7181636" y="4148448"/>
            <a:ext cx="1729291" cy="140758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4" name="Přímá spojnice se šipkou 53"/>
          <p:cNvCxnSpPr>
            <a:stCxn id="37" idx="3"/>
            <a:endCxn id="34" idx="1"/>
          </p:cNvCxnSpPr>
          <p:nvPr/>
        </p:nvCxnSpPr>
        <p:spPr>
          <a:xfrm flipV="1">
            <a:off x="7158067" y="3698132"/>
            <a:ext cx="1752860" cy="18578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9315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993" y="1198993"/>
            <a:ext cx="9050013" cy="5096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5825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993" y="1198993"/>
            <a:ext cx="9050013" cy="5096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97495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3" name="Obráze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387" y="4051013"/>
            <a:ext cx="3939061" cy="1459706"/>
          </a:xfrm>
          <a:prstGeom prst="rect">
            <a:avLst/>
          </a:prstGeom>
          <a:ln>
            <a:noFill/>
          </a:ln>
          <a:effectLst>
            <a:outerShdw blurRad="292100" dist="139700" dir="2700000" algn="tl" rotWithShape="0">
              <a:srgbClr val="333333">
                <a:alpha val="65000"/>
              </a:srgbClr>
            </a:outerShdw>
          </a:effectLst>
        </p:spPr>
      </p:pic>
      <p:pic>
        <p:nvPicPr>
          <p:cNvPr id="4" name="Obráze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387" y="1739652"/>
            <a:ext cx="3939061" cy="1448973"/>
          </a:xfrm>
          <a:prstGeom prst="rect">
            <a:avLst/>
          </a:prstGeom>
          <a:ln>
            <a:noFill/>
          </a:ln>
          <a:effectLst>
            <a:outerShdw blurRad="292100" dist="139700" dir="2700000" algn="tl" rotWithShape="0">
              <a:srgbClr val="333333">
                <a:alpha val="65000"/>
              </a:srgbClr>
            </a:outerShdw>
          </a:effectLst>
        </p:spPr>
      </p:pic>
      <p:sp>
        <p:nvSpPr>
          <p:cNvPr id="5" name="Podnadpis 2"/>
          <p:cNvSpPr txBox="1">
            <a:spLocks/>
          </p:cNvSpPr>
          <p:nvPr/>
        </p:nvSpPr>
        <p:spPr>
          <a:xfrm>
            <a:off x="1557204" y="1021278"/>
            <a:ext cx="2981745"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a:p>
          <a:p>
            <a:r>
              <a:rPr lang="cs-CZ" sz="2800" dirty="0"/>
              <a:t/>
            </a:r>
            <a:br>
              <a:rPr lang="cs-CZ" sz="2800" dirty="0"/>
            </a:br>
            <a:r>
              <a:rPr lang="cs-CZ" sz="2800" dirty="0" smtClean="0"/>
              <a:t>Ukázka </a:t>
            </a:r>
            <a:br>
              <a:rPr lang="cs-CZ" sz="2800" dirty="0" smtClean="0"/>
            </a:br>
            <a:r>
              <a:rPr lang="cs-CZ" sz="2800" dirty="0" smtClean="0"/>
              <a:t>notifikací</a:t>
            </a:r>
            <a:endParaRPr lang="cs-CZ" sz="2800" dirty="0" smtClean="0"/>
          </a:p>
        </p:txBody>
      </p:sp>
      <p:sp>
        <p:nvSpPr>
          <p:cNvPr id="6" name="Podnadpis 2"/>
          <p:cNvSpPr txBox="1">
            <a:spLocks/>
          </p:cNvSpPr>
          <p:nvPr/>
        </p:nvSpPr>
        <p:spPr>
          <a:xfrm>
            <a:off x="1429200" y="1173600"/>
            <a:ext cx="3260332"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Desktopová aplikace</a:t>
            </a:r>
            <a:endParaRPr lang="cs-CZ" sz="2800" dirty="0"/>
          </a:p>
        </p:txBody>
      </p:sp>
    </p:spTree>
    <p:extLst>
      <p:ext uri="{BB962C8B-B14F-4D97-AF65-F5344CB8AC3E}">
        <p14:creationId xmlns:p14="http://schemas.microsoft.com/office/powerpoint/2010/main" val="390669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993" y="1198800"/>
            <a:ext cx="9050013" cy="5096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0512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2"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pic>
        <p:nvPicPr>
          <p:cNvPr id="8" name="Obráze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993" y="1198800"/>
            <a:ext cx="9050013" cy="5096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4960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3"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761" y="1021278"/>
            <a:ext cx="3142878" cy="5587339"/>
          </a:xfrm>
          <a:prstGeom prst="rect">
            <a:avLst/>
          </a:prstGeom>
          <a:ln>
            <a:noFill/>
          </a:ln>
          <a:effectLst>
            <a:outerShdw blurRad="292100" dist="139700" dir="2700000" algn="tl" rotWithShape="0">
              <a:srgbClr val="333333">
                <a:alpha val="65000"/>
              </a:srgbClr>
            </a:outerShdw>
          </a:effectLst>
        </p:spPr>
      </p:pic>
      <p:sp>
        <p:nvSpPr>
          <p:cNvPr id="10" name="Podnadpis 2"/>
          <p:cNvSpPr txBox="1">
            <a:spLocks/>
          </p:cNvSpPr>
          <p:nvPr/>
        </p:nvSpPr>
        <p:spPr>
          <a:xfrm>
            <a:off x="1557204" y="1021278"/>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Přehled</a:t>
            </a:r>
            <a:r>
              <a:rPr lang="cs-CZ" sz="2800" dirty="0"/>
              <a:t> </a:t>
            </a:r>
            <a:r>
              <a:rPr lang="cs-CZ" sz="2800" dirty="0" smtClean="0"/>
              <a:t>připojených zařízení</a:t>
            </a:r>
          </a:p>
        </p:txBody>
      </p:sp>
      <p:sp>
        <p:nvSpPr>
          <p:cNvPr id="11" name="Podnadpis 2"/>
          <p:cNvSpPr txBox="1">
            <a:spLocks/>
          </p:cNvSpPr>
          <p:nvPr/>
        </p:nvSpPr>
        <p:spPr>
          <a:xfrm>
            <a:off x="1429692" y="1174160"/>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Mobilní aplikace</a:t>
            </a:r>
            <a:endParaRPr lang="cs-CZ" sz="2800" dirty="0"/>
          </a:p>
        </p:txBody>
      </p:sp>
    </p:spTree>
    <p:extLst>
      <p:ext uri="{BB962C8B-B14F-4D97-AF65-F5344CB8AC3E}">
        <p14:creationId xmlns:p14="http://schemas.microsoft.com/office/powerpoint/2010/main" val="5658818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3"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3" name="Obráze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8400" y="1021278"/>
            <a:ext cx="3143027" cy="5587604"/>
          </a:xfrm>
          <a:prstGeom prst="rect">
            <a:avLst/>
          </a:prstGeom>
          <a:ln>
            <a:noFill/>
          </a:ln>
          <a:effectLst>
            <a:outerShdw blurRad="292100" dist="139700" dir="2700000" algn="tl" rotWithShape="0">
              <a:srgbClr val="333333">
                <a:alpha val="65000"/>
              </a:srgbClr>
            </a:outerShdw>
          </a:effectLst>
        </p:spPr>
      </p:pic>
      <p:sp>
        <p:nvSpPr>
          <p:cNvPr id="5" name="Podnadpis 2"/>
          <p:cNvSpPr txBox="1">
            <a:spLocks/>
          </p:cNvSpPr>
          <p:nvPr/>
        </p:nvSpPr>
        <p:spPr>
          <a:xfrm>
            <a:off x="1557204" y="1021278"/>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Detail </a:t>
            </a:r>
            <a:br>
              <a:rPr lang="cs-CZ" sz="2800" dirty="0" smtClean="0"/>
            </a:br>
            <a:r>
              <a:rPr lang="cs-CZ" sz="2800" dirty="0" smtClean="0"/>
              <a:t>vybraného zařízení</a:t>
            </a:r>
            <a:endParaRPr lang="cs-CZ" sz="2800" dirty="0" smtClean="0"/>
          </a:p>
        </p:txBody>
      </p:sp>
      <p:sp>
        <p:nvSpPr>
          <p:cNvPr id="6" name="Podnadpis 2"/>
          <p:cNvSpPr txBox="1">
            <a:spLocks/>
          </p:cNvSpPr>
          <p:nvPr/>
        </p:nvSpPr>
        <p:spPr>
          <a:xfrm>
            <a:off x="1429692" y="1174160"/>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Mobilní aplikace</a:t>
            </a:r>
            <a:endParaRPr lang="cs-CZ" sz="2800" dirty="0"/>
          </a:p>
        </p:txBody>
      </p:sp>
    </p:spTree>
    <p:extLst>
      <p:ext uri="{BB962C8B-B14F-4D97-AF65-F5344CB8AC3E}">
        <p14:creationId xmlns:p14="http://schemas.microsoft.com/office/powerpoint/2010/main" val="4098410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3"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761" y="1021278"/>
            <a:ext cx="3142878" cy="5587339"/>
          </a:xfrm>
          <a:prstGeom prst="rect">
            <a:avLst/>
          </a:prstGeom>
          <a:ln>
            <a:noFill/>
          </a:ln>
          <a:effectLst>
            <a:outerShdw blurRad="292100" dist="139700" dir="2700000" algn="tl" rotWithShape="0">
              <a:srgbClr val="333333">
                <a:alpha val="65000"/>
              </a:srgbClr>
            </a:outerShdw>
          </a:effectLst>
        </p:spPr>
      </p:pic>
      <p:sp>
        <p:nvSpPr>
          <p:cNvPr id="10" name="Podnadpis 2"/>
          <p:cNvSpPr txBox="1">
            <a:spLocks/>
          </p:cNvSpPr>
          <p:nvPr/>
        </p:nvSpPr>
        <p:spPr>
          <a:xfrm>
            <a:off x="1557204" y="1021278"/>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Přehled</a:t>
            </a:r>
            <a:r>
              <a:rPr lang="cs-CZ" sz="2800" dirty="0"/>
              <a:t> </a:t>
            </a:r>
            <a:r>
              <a:rPr lang="cs-CZ" sz="2800" dirty="0" smtClean="0"/>
              <a:t>připojených zařízení</a:t>
            </a:r>
          </a:p>
        </p:txBody>
      </p:sp>
      <p:sp>
        <p:nvSpPr>
          <p:cNvPr id="11" name="Podnadpis 2"/>
          <p:cNvSpPr txBox="1">
            <a:spLocks/>
          </p:cNvSpPr>
          <p:nvPr/>
        </p:nvSpPr>
        <p:spPr>
          <a:xfrm>
            <a:off x="1429692" y="1174160"/>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Mobilní aplikace</a:t>
            </a:r>
            <a:endParaRPr lang="cs-CZ" sz="2800" dirty="0"/>
          </a:p>
        </p:txBody>
      </p:sp>
    </p:spTree>
    <p:extLst>
      <p:ext uri="{BB962C8B-B14F-4D97-AF65-F5344CB8AC3E}">
        <p14:creationId xmlns:p14="http://schemas.microsoft.com/office/powerpoint/2010/main" val="121676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Cíle práce</a:t>
            </a:r>
            <a:endParaRPr lang="cs-CZ" sz="4000" dirty="0"/>
          </a:p>
        </p:txBody>
      </p:sp>
      <p:sp>
        <p:nvSpPr>
          <p:cNvPr id="7" name="Podnadpis 2"/>
          <p:cNvSpPr txBox="1">
            <a:spLocks/>
          </p:cNvSpPr>
          <p:nvPr/>
        </p:nvSpPr>
        <p:spPr>
          <a:xfrm>
            <a:off x="155926" y="2254901"/>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Seznámení s </a:t>
            </a:r>
            <a:r>
              <a:rPr lang="cs-CZ" sz="2000" dirty="0" smtClean="0"/>
              <a:t>problematikou, rešerše</a:t>
            </a:r>
            <a:endParaRPr lang="cs-CZ" sz="2000" dirty="0"/>
          </a:p>
        </p:txBody>
      </p:sp>
      <p:sp>
        <p:nvSpPr>
          <p:cNvPr id="8" name="Podnadpis 2"/>
          <p:cNvSpPr txBox="1">
            <a:spLocks/>
          </p:cNvSpPr>
          <p:nvPr/>
        </p:nvSpPr>
        <p:spPr>
          <a:xfrm>
            <a:off x="155923" y="2180146"/>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1</a:t>
            </a:r>
            <a:endParaRPr lang="cs-CZ" sz="2800" dirty="0"/>
          </a:p>
        </p:txBody>
      </p:sp>
      <p:sp>
        <p:nvSpPr>
          <p:cNvPr id="27" name="Podnadpis 2"/>
          <p:cNvSpPr txBox="1">
            <a:spLocks/>
          </p:cNvSpPr>
          <p:nvPr/>
        </p:nvSpPr>
        <p:spPr>
          <a:xfrm>
            <a:off x="155922" y="3188088"/>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Využití mobilního telefonu pro přístup do sítě GSM/GPRS</a:t>
            </a:r>
          </a:p>
        </p:txBody>
      </p:sp>
      <p:sp>
        <p:nvSpPr>
          <p:cNvPr id="28" name="Podnadpis 2"/>
          <p:cNvSpPr txBox="1">
            <a:spLocks/>
          </p:cNvSpPr>
          <p:nvPr/>
        </p:nvSpPr>
        <p:spPr>
          <a:xfrm>
            <a:off x="155925" y="3110879"/>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2</a:t>
            </a:r>
            <a:endParaRPr lang="cs-CZ" sz="2800" dirty="0"/>
          </a:p>
        </p:txBody>
      </p:sp>
      <p:sp>
        <p:nvSpPr>
          <p:cNvPr id="29" name="Podnadpis 2"/>
          <p:cNvSpPr txBox="1">
            <a:spLocks/>
          </p:cNvSpPr>
          <p:nvPr/>
        </p:nvSpPr>
        <p:spPr>
          <a:xfrm>
            <a:off x="155926" y="4113739"/>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firmware ústředny (</a:t>
            </a:r>
            <a:r>
              <a:rPr lang="cs-CZ" sz="2000" dirty="0" err="1"/>
              <a:t>Arduino</a:t>
            </a:r>
            <a:r>
              <a:rPr lang="cs-CZ" sz="2000" dirty="0"/>
              <a:t>)</a:t>
            </a:r>
          </a:p>
        </p:txBody>
      </p:sp>
      <p:sp>
        <p:nvSpPr>
          <p:cNvPr id="30" name="Podnadpis 2"/>
          <p:cNvSpPr txBox="1">
            <a:spLocks/>
          </p:cNvSpPr>
          <p:nvPr/>
        </p:nvSpPr>
        <p:spPr>
          <a:xfrm>
            <a:off x="155927" y="4036530"/>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3</a:t>
            </a:r>
          </a:p>
        </p:txBody>
      </p:sp>
      <p:sp>
        <p:nvSpPr>
          <p:cNvPr id="31" name="Podnadpis 2"/>
          <p:cNvSpPr txBox="1">
            <a:spLocks/>
          </p:cNvSpPr>
          <p:nvPr/>
        </p:nvSpPr>
        <p:spPr>
          <a:xfrm>
            <a:off x="155926" y="5039390"/>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desktopové aplikace (Windows)</a:t>
            </a:r>
          </a:p>
        </p:txBody>
      </p:sp>
      <p:sp>
        <p:nvSpPr>
          <p:cNvPr id="32" name="Podnadpis 2"/>
          <p:cNvSpPr txBox="1">
            <a:spLocks/>
          </p:cNvSpPr>
          <p:nvPr/>
        </p:nvSpPr>
        <p:spPr>
          <a:xfrm>
            <a:off x="155927" y="4962181"/>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4</a:t>
            </a:r>
          </a:p>
        </p:txBody>
      </p:sp>
      <p:sp>
        <p:nvSpPr>
          <p:cNvPr id="37" name="Podnadpis 2"/>
          <p:cNvSpPr txBox="1">
            <a:spLocks/>
          </p:cNvSpPr>
          <p:nvPr/>
        </p:nvSpPr>
        <p:spPr>
          <a:xfrm>
            <a:off x="155922" y="5952793"/>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mobilní aplikace (Android)</a:t>
            </a:r>
          </a:p>
        </p:txBody>
      </p:sp>
      <p:sp>
        <p:nvSpPr>
          <p:cNvPr id="38" name="Podnadpis 2"/>
          <p:cNvSpPr txBox="1">
            <a:spLocks/>
          </p:cNvSpPr>
          <p:nvPr/>
        </p:nvSpPr>
        <p:spPr>
          <a:xfrm>
            <a:off x="155923" y="5881708"/>
            <a:ext cx="987073" cy="762230"/>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5</a:t>
            </a:r>
          </a:p>
        </p:txBody>
      </p:sp>
    </p:spTree>
    <p:extLst>
      <p:ext uri="{BB962C8B-B14F-4D97-AF65-F5344CB8AC3E}">
        <p14:creationId xmlns:p14="http://schemas.microsoft.com/office/powerpoint/2010/main" val="214462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3"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sp>
        <p:nvSpPr>
          <p:cNvPr id="10" name="Podnadpis 2"/>
          <p:cNvSpPr txBox="1">
            <a:spLocks/>
          </p:cNvSpPr>
          <p:nvPr/>
        </p:nvSpPr>
        <p:spPr>
          <a:xfrm>
            <a:off x="1557204" y="1021278"/>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Komunikace pomocí mobilní sítě</a:t>
            </a:r>
            <a:endParaRPr lang="cs-CZ" sz="2800" dirty="0" smtClean="0"/>
          </a:p>
        </p:txBody>
      </p:sp>
      <p:sp>
        <p:nvSpPr>
          <p:cNvPr id="11" name="Podnadpis 2"/>
          <p:cNvSpPr txBox="1">
            <a:spLocks/>
          </p:cNvSpPr>
          <p:nvPr/>
        </p:nvSpPr>
        <p:spPr>
          <a:xfrm>
            <a:off x="1429692" y="1174160"/>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Mobilní aplikace</a:t>
            </a:r>
            <a:endParaRPr lang="cs-CZ" sz="2800" dirty="0"/>
          </a:p>
        </p:txBody>
      </p:sp>
      <p:pic>
        <p:nvPicPr>
          <p:cNvPr id="4" name="Obráze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0907" y="1234195"/>
            <a:ext cx="7851093" cy="5623804"/>
          </a:xfrm>
          <a:prstGeom prst="rect">
            <a:avLst/>
          </a:prstGeom>
        </p:spPr>
      </p:pic>
    </p:spTree>
    <p:extLst>
      <p:ext uri="{BB962C8B-B14F-4D97-AF65-F5344CB8AC3E}">
        <p14:creationId xmlns:p14="http://schemas.microsoft.com/office/powerpoint/2010/main" val="2545219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odnadpis 2"/>
          <p:cNvSpPr>
            <a:spLocks noGrp="1"/>
          </p:cNvSpPr>
          <p:nvPr>
            <p:ph type="subTitle" idx="1"/>
          </p:nvPr>
        </p:nvSpPr>
        <p:spPr>
          <a:xfrm>
            <a:off x="0" y="108284"/>
            <a:ext cx="12192001" cy="552116"/>
          </a:xfrm>
          <a:solidFill>
            <a:schemeClr val="bg1">
              <a:alpha val="60000"/>
            </a:schemeClr>
          </a:solidFill>
        </p:spPr>
        <p:txBody>
          <a:bodyPr anchor="ctr">
            <a:normAutofit/>
          </a:bodyPr>
          <a:lstStyle/>
          <a:p>
            <a:r>
              <a:rPr lang="cs-CZ" sz="1800" dirty="0"/>
              <a:t>Zabezpečovací systém pomocí mobilního telefonu</a:t>
            </a:r>
          </a:p>
        </p:txBody>
      </p:sp>
      <p:sp>
        <p:nvSpPr>
          <p:cNvPr id="6"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Cíle práce</a:t>
            </a:r>
            <a:endParaRPr lang="cs-CZ" sz="4000" dirty="0"/>
          </a:p>
        </p:txBody>
      </p:sp>
      <p:sp>
        <p:nvSpPr>
          <p:cNvPr id="7" name="Podnadpis 2"/>
          <p:cNvSpPr txBox="1">
            <a:spLocks/>
          </p:cNvSpPr>
          <p:nvPr/>
        </p:nvSpPr>
        <p:spPr>
          <a:xfrm>
            <a:off x="155926" y="2254901"/>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Seznámení s </a:t>
            </a:r>
            <a:r>
              <a:rPr lang="cs-CZ" sz="2000" dirty="0" smtClean="0"/>
              <a:t>problematikou, rešerše</a:t>
            </a:r>
            <a:endParaRPr lang="cs-CZ" sz="2000" dirty="0"/>
          </a:p>
        </p:txBody>
      </p:sp>
      <p:sp>
        <p:nvSpPr>
          <p:cNvPr id="8" name="Podnadpis 2"/>
          <p:cNvSpPr txBox="1">
            <a:spLocks/>
          </p:cNvSpPr>
          <p:nvPr/>
        </p:nvSpPr>
        <p:spPr>
          <a:xfrm>
            <a:off x="155923" y="2180146"/>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1</a:t>
            </a:r>
            <a:endParaRPr lang="cs-CZ" sz="2800" dirty="0"/>
          </a:p>
        </p:txBody>
      </p:sp>
      <p:sp>
        <p:nvSpPr>
          <p:cNvPr id="27" name="Podnadpis 2"/>
          <p:cNvSpPr txBox="1">
            <a:spLocks/>
          </p:cNvSpPr>
          <p:nvPr/>
        </p:nvSpPr>
        <p:spPr>
          <a:xfrm>
            <a:off x="155922" y="3188088"/>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Využití mobilního telefonu pro přístup do sítě GSM/GPRS</a:t>
            </a:r>
          </a:p>
        </p:txBody>
      </p:sp>
      <p:sp>
        <p:nvSpPr>
          <p:cNvPr id="28" name="Podnadpis 2"/>
          <p:cNvSpPr txBox="1">
            <a:spLocks/>
          </p:cNvSpPr>
          <p:nvPr/>
        </p:nvSpPr>
        <p:spPr>
          <a:xfrm>
            <a:off x="155923" y="3110879"/>
            <a:ext cx="987073" cy="762230"/>
          </a:xfrm>
          <a:prstGeom prst="rect">
            <a:avLst/>
          </a:prstGeom>
          <a:solidFill>
            <a:srgbClr val="EE7F01">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2</a:t>
            </a:r>
            <a:endParaRPr lang="cs-CZ" sz="2800" dirty="0"/>
          </a:p>
        </p:txBody>
      </p:sp>
      <p:sp>
        <p:nvSpPr>
          <p:cNvPr id="29" name="Podnadpis 2"/>
          <p:cNvSpPr txBox="1">
            <a:spLocks/>
          </p:cNvSpPr>
          <p:nvPr/>
        </p:nvSpPr>
        <p:spPr>
          <a:xfrm>
            <a:off x="155926" y="4113739"/>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firmware ústředny (</a:t>
            </a:r>
            <a:r>
              <a:rPr lang="cs-CZ" sz="2000" dirty="0" err="1"/>
              <a:t>Arduino</a:t>
            </a:r>
            <a:r>
              <a:rPr lang="cs-CZ" sz="2000" dirty="0"/>
              <a:t>)</a:t>
            </a:r>
          </a:p>
        </p:txBody>
      </p:sp>
      <p:sp>
        <p:nvSpPr>
          <p:cNvPr id="30" name="Podnadpis 2"/>
          <p:cNvSpPr txBox="1">
            <a:spLocks/>
          </p:cNvSpPr>
          <p:nvPr/>
        </p:nvSpPr>
        <p:spPr>
          <a:xfrm>
            <a:off x="155927" y="4036530"/>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3</a:t>
            </a:r>
          </a:p>
        </p:txBody>
      </p:sp>
      <p:sp>
        <p:nvSpPr>
          <p:cNvPr id="31" name="Podnadpis 2"/>
          <p:cNvSpPr txBox="1">
            <a:spLocks/>
          </p:cNvSpPr>
          <p:nvPr/>
        </p:nvSpPr>
        <p:spPr>
          <a:xfrm>
            <a:off x="155926" y="5039390"/>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desktopové aplikace (Windows)</a:t>
            </a:r>
          </a:p>
        </p:txBody>
      </p:sp>
      <p:sp>
        <p:nvSpPr>
          <p:cNvPr id="32" name="Podnadpis 2"/>
          <p:cNvSpPr txBox="1">
            <a:spLocks/>
          </p:cNvSpPr>
          <p:nvPr/>
        </p:nvSpPr>
        <p:spPr>
          <a:xfrm>
            <a:off x="155927" y="4962181"/>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4</a:t>
            </a:r>
          </a:p>
        </p:txBody>
      </p:sp>
      <p:sp>
        <p:nvSpPr>
          <p:cNvPr id="37" name="Podnadpis 2"/>
          <p:cNvSpPr txBox="1">
            <a:spLocks/>
          </p:cNvSpPr>
          <p:nvPr/>
        </p:nvSpPr>
        <p:spPr>
          <a:xfrm>
            <a:off x="155922" y="5952793"/>
            <a:ext cx="11807472" cy="62006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000" dirty="0"/>
              <a:t>Vytvoření mobilní aplikace (Android)</a:t>
            </a:r>
          </a:p>
        </p:txBody>
      </p:sp>
      <p:sp>
        <p:nvSpPr>
          <p:cNvPr id="38" name="Podnadpis 2"/>
          <p:cNvSpPr txBox="1">
            <a:spLocks/>
          </p:cNvSpPr>
          <p:nvPr/>
        </p:nvSpPr>
        <p:spPr>
          <a:xfrm>
            <a:off x="155922" y="5887832"/>
            <a:ext cx="987073" cy="762230"/>
          </a:xfrm>
          <a:prstGeom prst="rect">
            <a:avLst/>
          </a:prstGeom>
          <a:solidFill>
            <a:srgbClr val="00CC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a:t>5</a:t>
            </a:r>
          </a:p>
        </p:txBody>
      </p:sp>
    </p:spTree>
    <p:extLst>
      <p:ext uri="{BB962C8B-B14F-4D97-AF65-F5344CB8AC3E}">
        <p14:creationId xmlns:p14="http://schemas.microsoft.com/office/powerpoint/2010/main" val="17065253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Mobilní telefon</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2" name="Obráze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1295" y="2628399"/>
            <a:ext cx="3165262" cy="3667499"/>
          </a:xfrm>
          <a:prstGeom prst="rect">
            <a:avLst/>
          </a:prstGeom>
        </p:spPr>
      </p:pic>
      <p:pic>
        <p:nvPicPr>
          <p:cNvPr id="4" name="Obráze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0177" y="2632360"/>
            <a:ext cx="4884716" cy="3663538"/>
          </a:xfrm>
          <a:prstGeom prst="rect">
            <a:avLst/>
          </a:prstGeom>
        </p:spPr>
      </p:pic>
    </p:spTree>
    <p:extLst>
      <p:ext uri="{BB962C8B-B14F-4D97-AF65-F5344CB8AC3E}">
        <p14:creationId xmlns:p14="http://schemas.microsoft.com/office/powerpoint/2010/main" val="34426389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3" name="Podnadpis 2"/>
          <p:cNvSpPr txBox="1">
            <a:spLocks/>
          </p:cNvSpPr>
          <p:nvPr/>
        </p:nvSpPr>
        <p:spPr>
          <a:xfrm>
            <a:off x="-1" y="823821"/>
            <a:ext cx="12192001" cy="1197986"/>
          </a:xfrm>
          <a:prstGeom prst="rect">
            <a:avLst/>
          </a:prstGeom>
          <a:solidFill>
            <a:schemeClr val="bg1">
              <a:alpha val="60000"/>
            </a:schemeClr>
          </a:solidFill>
          <a:ln>
            <a:no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4000" dirty="0" smtClean="0"/>
              <a:t>Blokové schéma ústředny</a:t>
            </a:r>
            <a:endParaRPr lang="cs-CZ" sz="4000" dirty="0"/>
          </a:p>
        </p:txBody>
      </p:sp>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sp>
        <p:nvSpPr>
          <p:cNvPr id="20" name="TextovéPole 19"/>
          <p:cNvSpPr txBox="1"/>
          <p:nvPr/>
        </p:nvSpPr>
        <p:spPr>
          <a:xfrm>
            <a:off x="419002"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Komunikační zařízení</a:t>
            </a: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24" name="TextovéPole 23"/>
          <p:cNvSpPr txBox="1"/>
          <p:nvPr/>
        </p:nvSpPr>
        <p:spPr>
          <a:xfrm>
            <a:off x="4295999"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err="1" smtClean="0">
                <a:solidFill>
                  <a:schemeClr val="tx1"/>
                </a:solidFill>
                <a:latin typeface="Courier New" panose="02070309020205020404" pitchFamily="49" charset="0"/>
                <a:cs typeface="Courier New" panose="02070309020205020404" pitchFamily="49" charset="0"/>
              </a:rPr>
              <a:t>Arduino</a:t>
            </a:r>
            <a:r>
              <a:rPr lang="cs-CZ" b="1" dirty="0" smtClean="0">
                <a:solidFill>
                  <a:schemeClr val="tx1"/>
                </a:solidFill>
                <a:latin typeface="Courier New" panose="02070309020205020404" pitchFamily="49" charset="0"/>
                <a:cs typeface="Courier New" panose="02070309020205020404" pitchFamily="49" charset="0"/>
              </a:rPr>
              <a:t> </a:t>
            </a:r>
            <a:r>
              <a:rPr lang="cs-CZ" b="1" dirty="0" err="1" smtClean="0">
                <a:solidFill>
                  <a:schemeClr val="tx1"/>
                </a:solidFill>
                <a:latin typeface="Courier New" panose="02070309020205020404" pitchFamily="49" charset="0"/>
                <a:cs typeface="Courier New" panose="02070309020205020404" pitchFamily="49" charset="0"/>
              </a:rPr>
              <a:t>Uno</a:t>
            </a:r>
            <a:endParaRPr lang="cs-CZ" b="1"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26" name="TextovéPole 25"/>
          <p:cNvSpPr txBox="1"/>
          <p:nvPr/>
        </p:nvSpPr>
        <p:spPr>
          <a:xfrm>
            <a:off x="8172996" y="2496257"/>
            <a:ext cx="3600000" cy="3970318"/>
          </a:xfrm>
          <a:prstGeom prst="rect">
            <a:avLst/>
          </a:prstGeom>
          <a:solidFill>
            <a:schemeClr val="bg1">
              <a:alpha val="60000"/>
            </a:schemeClr>
          </a:solidFill>
          <a:ln>
            <a:solidFill>
              <a:schemeClr val="tx1"/>
            </a:solidFill>
            <a:prstDash val="dash"/>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Periferie</a:t>
            </a: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0" name="TextovéPole 29"/>
          <p:cNvSpPr txBox="1"/>
          <p:nvPr/>
        </p:nvSpPr>
        <p:spPr>
          <a:xfrm>
            <a:off x="1156934" y="3558086"/>
            <a:ext cx="2124136" cy="92333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USB</a:t>
            </a: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2" name="TextovéPole 31"/>
          <p:cNvSpPr txBox="1"/>
          <p:nvPr/>
        </p:nvSpPr>
        <p:spPr>
          <a:xfrm>
            <a:off x="1156934" y="4955866"/>
            <a:ext cx="2124136" cy="92333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GPRS Modul</a:t>
            </a: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3" name="TextovéPole 32"/>
          <p:cNvSpPr txBox="1"/>
          <p:nvPr/>
        </p:nvSpPr>
        <p:spPr>
          <a:xfrm>
            <a:off x="5033931" y="3558086"/>
            <a:ext cx="2124136" cy="2308324"/>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r>
              <a:rPr lang="cs-CZ" dirty="0" smtClean="0">
                <a:solidFill>
                  <a:schemeClr val="tx1"/>
                </a:solidFill>
                <a:latin typeface="Courier New" panose="02070309020205020404" pitchFamily="49" charset="0"/>
                <a:cs typeface="Courier New" panose="02070309020205020404" pitchFamily="49" charset="0"/>
              </a:rPr>
              <a:t>ATmega328P</a:t>
            </a: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a:p>
            <a:pPr algn="ctr"/>
            <a:endParaRPr lang="cs-CZ" dirty="0">
              <a:solidFill>
                <a:schemeClr val="tx1"/>
              </a:solidFill>
              <a:latin typeface="Courier New" panose="02070309020205020404" pitchFamily="49" charset="0"/>
              <a:cs typeface="Courier New" panose="02070309020205020404" pitchFamily="49" charset="0"/>
            </a:endParaRPr>
          </a:p>
          <a:p>
            <a:pPr algn="ctr"/>
            <a:endParaRPr lang="cs-CZ" dirty="0" smtClean="0">
              <a:solidFill>
                <a:schemeClr val="tx1"/>
              </a:solidFill>
              <a:latin typeface="Courier New" panose="02070309020205020404" pitchFamily="49" charset="0"/>
              <a:cs typeface="Courier New" panose="02070309020205020404" pitchFamily="49" charset="0"/>
            </a:endParaRPr>
          </a:p>
        </p:txBody>
      </p:sp>
      <p:sp>
        <p:nvSpPr>
          <p:cNvPr id="34" name="TextovéPole 33"/>
          <p:cNvSpPr txBox="1"/>
          <p:nvPr/>
        </p:nvSpPr>
        <p:spPr>
          <a:xfrm>
            <a:off x="8910928" y="3558086"/>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Dveřní čidlo</a:t>
            </a:r>
          </a:p>
        </p:txBody>
      </p:sp>
      <p:sp>
        <p:nvSpPr>
          <p:cNvPr id="35" name="TextovéPole 34"/>
          <p:cNvSpPr txBox="1"/>
          <p:nvPr/>
        </p:nvSpPr>
        <p:spPr>
          <a:xfrm>
            <a:off x="8910928" y="4527582"/>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Senzor pohybu</a:t>
            </a:r>
          </a:p>
        </p:txBody>
      </p:sp>
      <p:sp>
        <p:nvSpPr>
          <p:cNvPr id="36" name="TextovéPole 35"/>
          <p:cNvSpPr txBox="1"/>
          <p:nvPr/>
        </p:nvSpPr>
        <p:spPr>
          <a:xfrm>
            <a:off x="8910928" y="5497078"/>
            <a:ext cx="2124136"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tx1"/>
                </a:solidFill>
                <a:latin typeface="Courier New" panose="02070309020205020404" pitchFamily="49" charset="0"/>
                <a:cs typeface="Courier New" panose="02070309020205020404" pitchFamily="49" charset="0"/>
              </a:rPr>
              <a:t>Spínací prvek</a:t>
            </a:r>
          </a:p>
        </p:txBody>
      </p:sp>
      <p:cxnSp>
        <p:nvCxnSpPr>
          <p:cNvPr id="3" name="Přímá spojnice se šipkou 2"/>
          <p:cNvCxnSpPr>
            <a:stCxn id="30" idx="3"/>
            <a:endCxn id="33" idx="1"/>
          </p:cNvCxnSpPr>
          <p:nvPr/>
        </p:nvCxnSpPr>
        <p:spPr>
          <a:xfrm>
            <a:off x="3281070" y="4019751"/>
            <a:ext cx="1752861" cy="6924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Přímá spojnice se šipkou 5"/>
          <p:cNvCxnSpPr>
            <a:stCxn id="33" idx="1"/>
            <a:endCxn id="32" idx="3"/>
          </p:cNvCxnSpPr>
          <p:nvPr/>
        </p:nvCxnSpPr>
        <p:spPr>
          <a:xfrm flipH="1">
            <a:off x="3281070" y="4712248"/>
            <a:ext cx="1752861" cy="70528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Přímá spojnice se šipkou 7"/>
          <p:cNvCxnSpPr>
            <a:stCxn id="33" idx="3"/>
            <a:endCxn id="34" idx="1"/>
          </p:cNvCxnSpPr>
          <p:nvPr/>
        </p:nvCxnSpPr>
        <p:spPr>
          <a:xfrm flipV="1">
            <a:off x="7158067" y="3742752"/>
            <a:ext cx="1752861" cy="96949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 name="Přímá spojnice se šipkou 10"/>
          <p:cNvCxnSpPr>
            <a:stCxn id="33" idx="3"/>
            <a:endCxn id="35" idx="1"/>
          </p:cNvCxnSpPr>
          <p:nvPr/>
        </p:nvCxnSpPr>
        <p:spPr>
          <a:xfrm>
            <a:off x="7158067" y="4712248"/>
            <a:ext cx="175286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Přímá spojnice se šipkou 13"/>
          <p:cNvCxnSpPr>
            <a:stCxn id="33" idx="3"/>
          </p:cNvCxnSpPr>
          <p:nvPr/>
        </p:nvCxnSpPr>
        <p:spPr>
          <a:xfrm>
            <a:off x="7158067" y="4712248"/>
            <a:ext cx="1752861" cy="96949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Přímá spojnice se šipkou 16"/>
          <p:cNvCxnSpPr>
            <a:stCxn id="30" idx="1"/>
          </p:cNvCxnSpPr>
          <p:nvPr/>
        </p:nvCxnSpPr>
        <p:spPr>
          <a:xfrm flipH="1">
            <a:off x="0" y="4019751"/>
            <a:ext cx="115693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0" name="Přímá spojnice se šipkou 39"/>
          <p:cNvCxnSpPr>
            <a:stCxn id="32" idx="1"/>
          </p:cNvCxnSpPr>
          <p:nvPr/>
        </p:nvCxnSpPr>
        <p:spPr>
          <a:xfrm flipH="1">
            <a:off x="-1" y="5417531"/>
            <a:ext cx="115693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57252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0" y="902791"/>
            <a:ext cx="7700209" cy="5775157"/>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Prototyp</a:t>
            </a:r>
            <a:br>
              <a:rPr lang="cs-CZ" sz="2800" dirty="0" smtClean="0"/>
            </a:br>
            <a:r>
              <a:rPr lang="cs-CZ" sz="2800" dirty="0" smtClean="0"/>
              <a:t>centrály</a:t>
            </a:r>
            <a:endParaRPr lang="cs-CZ" sz="2800" dirty="0" smtClean="0"/>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30863635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0" y="902791"/>
            <a:ext cx="7700209" cy="5775156"/>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2671948"/>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Řídící </a:t>
            </a:r>
            <a:br>
              <a:rPr lang="cs-CZ" sz="2800" dirty="0" smtClean="0"/>
            </a:br>
            <a:r>
              <a:rPr lang="cs-CZ" sz="2800" dirty="0" smtClean="0"/>
              <a:t>jednotka</a:t>
            </a:r>
            <a:endParaRPr lang="cs-CZ" sz="2800" dirty="0" smtClean="0"/>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34247029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0" y="902791"/>
            <a:ext cx="7700209" cy="5775156"/>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304394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Senzor PIR</a:t>
            </a:r>
            <a:r>
              <a:rPr lang="cs-CZ" sz="2800" dirty="0"/>
              <a:t/>
            </a:r>
            <a:br>
              <a:rPr lang="cs-CZ" sz="2800" dirty="0"/>
            </a:br>
            <a:r>
              <a:rPr lang="cs-CZ" sz="2800" dirty="0" smtClean="0"/>
              <a:t>a kontrolní</a:t>
            </a:r>
            <a:br>
              <a:rPr lang="cs-CZ" sz="2800" dirty="0" smtClean="0"/>
            </a:br>
            <a:r>
              <a:rPr lang="cs-CZ" sz="2800" dirty="0" smtClean="0"/>
              <a:t>dioda</a:t>
            </a:r>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3914278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1" y="902791"/>
            <a:ext cx="7700207" cy="5775156"/>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304394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smtClean="0"/>
          </a:p>
          <a:p>
            <a:endParaRPr lang="cs-CZ" sz="2800" dirty="0"/>
          </a:p>
          <a:p>
            <a:r>
              <a:rPr lang="cs-CZ" sz="2800" dirty="0" smtClean="0"/>
              <a:t>Dveřní čidlo</a:t>
            </a:r>
            <a:r>
              <a:rPr lang="cs-CZ" sz="2800" dirty="0"/>
              <a:t/>
            </a:r>
            <a:br>
              <a:rPr lang="cs-CZ" sz="2800" dirty="0"/>
            </a:br>
            <a:r>
              <a:rPr lang="cs-CZ" sz="2800" dirty="0" smtClean="0"/>
              <a:t>a kontrolní</a:t>
            </a:r>
            <a:br>
              <a:rPr lang="cs-CZ" sz="2800" dirty="0" smtClean="0"/>
            </a:br>
            <a:r>
              <a:rPr lang="cs-CZ" sz="2800" dirty="0" smtClean="0"/>
              <a:t>dioda</a:t>
            </a:r>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1483368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5" name="Podnadpis 2"/>
          <p:cNvSpPr txBox="1">
            <a:spLocks/>
          </p:cNvSpPr>
          <p:nvPr/>
        </p:nvSpPr>
        <p:spPr>
          <a:xfrm>
            <a:off x="0" y="108284"/>
            <a:ext cx="12192001" cy="552116"/>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1800" dirty="0"/>
              <a:t>Zabezpečovací systém pomocí mobilního telefonu</a:t>
            </a:r>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051" y="902791"/>
            <a:ext cx="7700207" cy="5775156"/>
          </a:xfrm>
          <a:prstGeom prst="rect">
            <a:avLst/>
          </a:prstGeom>
          <a:ln>
            <a:noFill/>
          </a:ln>
          <a:effectLst>
            <a:outerShdw blurRad="292100" dist="139700" dir="2700000" algn="tl" rotWithShape="0">
              <a:srgbClr val="333333">
                <a:alpha val="65000"/>
              </a:srgbClr>
            </a:outerShdw>
          </a:effectLst>
        </p:spPr>
      </p:pic>
      <p:sp>
        <p:nvSpPr>
          <p:cNvPr id="7" name="Podnadpis 2"/>
          <p:cNvSpPr txBox="1">
            <a:spLocks/>
          </p:cNvSpPr>
          <p:nvPr/>
        </p:nvSpPr>
        <p:spPr>
          <a:xfrm>
            <a:off x="797041" y="1362801"/>
            <a:ext cx="2783703" cy="2671200"/>
          </a:xfrm>
          <a:prstGeom prst="rect">
            <a:avLst/>
          </a:prstGeom>
          <a:solidFill>
            <a:schemeClr val="bg1">
              <a:alpha val="6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cs-CZ" sz="2800" dirty="0"/>
          </a:p>
          <a:p>
            <a:endParaRPr lang="cs-CZ" sz="2800" dirty="0"/>
          </a:p>
          <a:p>
            <a:r>
              <a:rPr lang="cs-CZ" sz="2800" dirty="0" smtClean="0"/>
              <a:t>Spínací</a:t>
            </a:r>
            <a:br>
              <a:rPr lang="cs-CZ" sz="2800" dirty="0" smtClean="0"/>
            </a:br>
            <a:r>
              <a:rPr lang="cs-CZ" sz="2800" dirty="0" smtClean="0"/>
              <a:t>prvek</a:t>
            </a:r>
          </a:p>
        </p:txBody>
      </p:sp>
      <p:sp>
        <p:nvSpPr>
          <p:cNvPr id="8" name="Podnadpis 2"/>
          <p:cNvSpPr txBox="1">
            <a:spLocks/>
          </p:cNvSpPr>
          <p:nvPr/>
        </p:nvSpPr>
        <p:spPr>
          <a:xfrm>
            <a:off x="669529" y="1515683"/>
            <a:ext cx="3038729" cy="823607"/>
          </a:xfrm>
          <a:prstGeom prst="rect">
            <a:avLst/>
          </a:prstGeom>
          <a:solidFill>
            <a:srgbClr val="FF0000">
              <a:alpha val="60000"/>
            </a:srgb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800" dirty="0" smtClean="0"/>
              <a:t>Prototyp</a:t>
            </a:r>
            <a:endParaRPr lang="cs-CZ" sz="2800" dirty="0"/>
          </a:p>
        </p:txBody>
      </p:sp>
    </p:spTree>
    <p:extLst>
      <p:ext uri="{BB962C8B-B14F-4D97-AF65-F5344CB8AC3E}">
        <p14:creationId xmlns:p14="http://schemas.microsoft.com/office/powerpoint/2010/main" val="2872394424"/>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1591</Words>
  <Application>Microsoft Office PowerPoint</Application>
  <PresentationFormat>Širokoúhlá obrazovka</PresentationFormat>
  <Paragraphs>262</Paragraphs>
  <Slides>21</Slides>
  <Notes>21</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21</vt:i4>
      </vt:variant>
    </vt:vector>
  </HeadingPairs>
  <TitlesOfParts>
    <vt:vector size="26" baseType="lpstr">
      <vt:lpstr>Arial</vt:lpstr>
      <vt:lpstr>Calibri</vt:lpstr>
      <vt:lpstr>Calibri Light</vt:lpstr>
      <vt:lpstr>Courier New</vt:lpstr>
      <vt:lpstr>Motiv Office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Tomáš Moravec</dc:creator>
  <cp:lastModifiedBy>Tomáš Moravec</cp:lastModifiedBy>
  <cp:revision>285</cp:revision>
  <cp:lastPrinted>2017-06-15T13:50:53Z</cp:lastPrinted>
  <dcterms:created xsi:type="dcterms:W3CDTF">2016-06-13T14:42:24Z</dcterms:created>
  <dcterms:modified xsi:type="dcterms:W3CDTF">2017-06-15T13:51:05Z</dcterms:modified>
</cp:coreProperties>
</file>